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55"/>
  </p:notesMasterIdLst>
  <p:handoutMasterIdLst>
    <p:handoutMasterId r:id="rId56"/>
  </p:handoutMasterIdLst>
  <p:sldIdLst>
    <p:sldId id="258" r:id="rId2"/>
    <p:sldId id="296" r:id="rId3"/>
    <p:sldId id="298" r:id="rId4"/>
    <p:sldId id="299" r:id="rId5"/>
    <p:sldId id="300" r:id="rId6"/>
    <p:sldId id="301" r:id="rId7"/>
    <p:sldId id="302" r:id="rId8"/>
    <p:sldId id="303" r:id="rId9"/>
    <p:sldId id="297" r:id="rId10"/>
    <p:sldId id="304" r:id="rId11"/>
    <p:sldId id="287" r:id="rId12"/>
    <p:sldId id="259" r:id="rId13"/>
    <p:sldId id="260" r:id="rId14"/>
    <p:sldId id="282" r:id="rId15"/>
    <p:sldId id="284" r:id="rId16"/>
    <p:sldId id="285" r:id="rId17"/>
    <p:sldId id="283" r:id="rId18"/>
    <p:sldId id="286" r:id="rId19"/>
    <p:sldId id="262" r:id="rId20"/>
    <p:sldId id="263" r:id="rId21"/>
    <p:sldId id="265" r:id="rId22"/>
    <p:sldId id="305" r:id="rId23"/>
    <p:sldId id="306" r:id="rId24"/>
    <p:sldId id="307" r:id="rId25"/>
    <p:sldId id="308" r:id="rId26"/>
    <p:sldId id="309" r:id="rId27"/>
    <p:sldId id="266" r:id="rId28"/>
    <p:sldId id="272" r:id="rId29"/>
    <p:sldId id="281" r:id="rId30"/>
    <p:sldId id="268" r:id="rId31"/>
    <p:sldId id="269" r:id="rId32"/>
    <p:sldId id="270" r:id="rId33"/>
    <p:sldId id="271" r:id="rId34"/>
    <p:sldId id="273" r:id="rId35"/>
    <p:sldId id="274" r:id="rId36"/>
    <p:sldId id="275" r:id="rId37"/>
    <p:sldId id="276" r:id="rId38"/>
    <p:sldId id="277" r:id="rId39"/>
    <p:sldId id="292" r:id="rId40"/>
    <p:sldId id="293" r:id="rId41"/>
    <p:sldId id="294" r:id="rId42"/>
    <p:sldId id="295" r:id="rId43"/>
    <p:sldId id="310" r:id="rId44"/>
    <p:sldId id="278" r:id="rId45"/>
    <p:sldId id="279" r:id="rId46"/>
    <p:sldId id="280" r:id="rId47"/>
    <p:sldId id="311" r:id="rId48"/>
    <p:sldId id="288" r:id="rId49"/>
    <p:sldId id="289" r:id="rId50"/>
    <p:sldId id="290" r:id="rId51"/>
    <p:sldId id="291" r:id="rId52"/>
    <p:sldId id="312" r:id="rId53"/>
    <p:sldId id="313" r:id="rId5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hiddenSlides="1"/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0D0D"/>
    <a:srgbClr val="C8C8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5230" autoAdjust="0"/>
    <p:restoredTop sz="68337" autoAdjust="0"/>
  </p:normalViewPr>
  <p:slideViewPr>
    <p:cSldViewPr snapToGrid="0" snapToObjects="1">
      <p:cViewPr varScale="1">
        <p:scale>
          <a:sx n="70" d="100"/>
          <a:sy n="70" d="100"/>
        </p:scale>
        <p:origin x="-224" y="-112"/>
      </p:cViewPr>
      <p:guideLst>
        <p:guide orient="horz" pos="2160"/>
        <p:guide pos="58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0" d="100"/>
        <a:sy n="150" d="100"/>
      </p:scale>
      <p:origin x="0" y="525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notesMaster" Target="notesMasters/notesMaster1.xml"/><Relationship Id="rId56" Type="http://schemas.openxmlformats.org/officeDocument/2006/relationships/handoutMaster" Target="handoutMasters/handoutMaster1.xml"/><Relationship Id="rId57" Type="http://schemas.openxmlformats.org/officeDocument/2006/relationships/printerSettings" Target="printerSettings/printerSettings1.bin"/><Relationship Id="rId58" Type="http://schemas.openxmlformats.org/officeDocument/2006/relationships/presProps" Target="presProps.xml"/><Relationship Id="rId59" Type="http://schemas.openxmlformats.org/officeDocument/2006/relationships/viewProps" Target="viewProp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theme" Target="theme/theme1.xml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AAB66F-B1B7-D045-B4E8-4F60236F228D}" type="datetimeFigureOut">
              <a:rPr lang="en-US" smtClean="0"/>
              <a:t>3/25/15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74789D-9866-5E4A-88FF-2ACAF392B9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15576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CF8E76-06A6-164E-A6FA-EC32C13EB232}" type="datetimeFigureOut">
              <a:rPr lang="en-US" smtClean="0"/>
              <a:t>3/25/15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66F34B-9C4D-8640-BB34-4C24A79C9F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67663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0779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layered over the corporate hierarchy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9149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layered over the corporate hierarchy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9149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layered over the corporate hierarchy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9149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How</a:t>
            </a:r>
            <a:r>
              <a:rPr lang="en-US" baseline="0" dirty="0" smtClean="0"/>
              <a:t> </a:t>
            </a:r>
            <a:r>
              <a:rPr lang="en-US" dirty="0" smtClean="0"/>
              <a:t>the communication is balanced between staying within small organizational units and cutting</a:t>
            </a:r>
          </a:p>
          <a:p>
            <a:r>
              <a:rPr lang="en-US" dirty="0" smtClean="0"/>
              <a:t>across organizational boundaries. </a:t>
            </a:r>
          </a:p>
          <a:p>
            <a:r>
              <a:rPr lang="en-US" dirty="0" smtClean="0"/>
              <a:t>dense pockets of strong ties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9149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‘structural holes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9149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 histogram from Travers and </a:t>
            </a:r>
            <a:r>
              <a:rPr lang="en-US" dirty="0" err="1" smtClean="0"/>
              <a:t>Milgram’s</a:t>
            </a:r>
            <a:r>
              <a:rPr lang="en-US" dirty="0" smtClean="0"/>
              <a:t> experiment: gave a letter to 296 ‘starters’ and asked them to get it to a man in </a:t>
            </a:r>
            <a:r>
              <a:rPr lang="en-US" dirty="0" err="1" smtClean="0"/>
              <a:t>boston</a:t>
            </a:r>
            <a:r>
              <a:rPr lang="en-US" dirty="0" smtClean="0"/>
              <a:t>…</a:t>
            </a:r>
          </a:p>
          <a:p>
            <a:endParaRPr lang="en-US" dirty="0" smtClean="0"/>
          </a:p>
          <a:p>
            <a:r>
              <a:rPr lang="en-US" dirty="0" smtClean="0"/>
              <a:t>if we think of each</a:t>
            </a:r>
            <a:r>
              <a:rPr lang="en-US" baseline="0" dirty="0" smtClean="0"/>
              <a:t> </a:t>
            </a:r>
            <a:r>
              <a:rPr lang="en-US" dirty="0" smtClean="0"/>
              <a:t>person as the center of their own social “world,” then “six short steps” becomes “six worlds</a:t>
            </a:r>
          </a:p>
          <a:p>
            <a:r>
              <a:rPr lang="en-US" dirty="0" smtClean="0"/>
              <a:t>apart” — a change in perspective that makes six sound like a much larger number.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9149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How</a:t>
            </a:r>
            <a:r>
              <a:rPr lang="en-US" baseline="0" dirty="0" smtClean="0"/>
              <a:t> </a:t>
            </a:r>
            <a:r>
              <a:rPr lang="en-US" dirty="0" smtClean="0"/>
              <a:t>the communication is balanced between staying within small organizational units and cutting</a:t>
            </a:r>
          </a:p>
          <a:p>
            <a:r>
              <a:rPr lang="en-US" dirty="0" smtClean="0"/>
              <a:t>across organizational boundaries. </a:t>
            </a:r>
          </a:p>
          <a:p>
            <a:r>
              <a:rPr lang="en-US" dirty="0" smtClean="0"/>
              <a:t>dense pockets of strong ties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9149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How</a:t>
            </a:r>
            <a:r>
              <a:rPr lang="en-US" baseline="0" dirty="0" smtClean="0"/>
              <a:t> </a:t>
            </a:r>
            <a:r>
              <a:rPr lang="en-US" dirty="0" smtClean="0"/>
              <a:t>the communication is balanced between staying within small organizational units and cutting</a:t>
            </a:r>
          </a:p>
          <a:p>
            <a:r>
              <a:rPr lang="en-US" dirty="0" smtClean="0"/>
              <a:t>across organizational boundaries. </a:t>
            </a:r>
          </a:p>
          <a:p>
            <a:r>
              <a:rPr lang="en-US" dirty="0" smtClean="0"/>
              <a:t>dense pockets of strong ties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9149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Could represent a conflict 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91493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‘structural holes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9149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Networks, Crowds, and Markets: </a:t>
            </a:r>
          </a:p>
          <a:p>
            <a:r>
              <a:rPr lang="en-US" dirty="0" smtClean="0"/>
              <a:t>Reasoning About a Highly Connected World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0250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How</a:t>
            </a:r>
            <a:r>
              <a:rPr lang="en-US" baseline="0" dirty="0" smtClean="0"/>
              <a:t> </a:t>
            </a:r>
            <a:r>
              <a:rPr lang="en-US" dirty="0" smtClean="0"/>
              <a:t>the communication is balanced between staying within small organizational units and cutting</a:t>
            </a:r>
          </a:p>
          <a:p>
            <a:r>
              <a:rPr lang="en-US" dirty="0" smtClean="0"/>
              <a:t>across organizational boundaries. </a:t>
            </a:r>
          </a:p>
          <a:p>
            <a:r>
              <a:rPr lang="en-US" dirty="0" smtClean="0"/>
              <a:t>dense pockets of strong ties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91493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Uneven decline, slower decline than rise… news</a:t>
            </a:r>
            <a:r>
              <a:rPr lang="en-US" baseline="0" dirty="0" smtClean="0"/>
              <a:t> (and other people joining) represent influence…</a:t>
            </a:r>
            <a:endParaRPr lang="en-US" dirty="0" smtClean="0"/>
          </a:p>
          <a:p>
            <a:r>
              <a:rPr lang="en-US" dirty="0" smtClean="0"/>
              <a:t>[also note how this is a</a:t>
            </a:r>
            <a:r>
              <a:rPr lang="en-US" baseline="0" dirty="0" smtClean="0"/>
              <a:t> summary statistic for the network]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91493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news</a:t>
            </a:r>
            <a:r>
              <a:rPr lang="en-US" baseline="0" dirty="0" smtClean="0"/>
              <a:t> (and other people joining) represent influence…</a:t>
            </a:r>
            <a:endParaRPr lang="en-US" dirty="0" smtClean="0"/>
          </a:p>
          <a:p>
            <a:r>
              <a:rPr lang="en-US" dirty="0" smtClean="0"/>
              <a:t>Questions</a:t>
            </a:r>
            <a:r>
              <a:rPr lang="en-US" baseline="0" dirty="0" smtClean="0"/>
              <a:t> to ask: What influences? Why? 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91493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later decisions can be based in complex</a:t>
            </a:r>
            <a:r>
              <a:rPr lang="en-US" baseline="0" dirty="0" smtClean="0"/>
              <a:t> </a:t>
            </a:r>
            <a:r>
              <a:rPr lang="en-US" dirty="0" smtClean="0"/>
              <a:t>ways on a mixture of private information and inferences from what has already happened… so not necessarily very good info</a:t>
            </a:r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91493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Example: more</a:t>
            </a:r>
            <a:r>
              <a:rPr lang="en-US" baseline="0" dirty="0" smtClean="0"/>
              <a:t> people using </a:t>
            </a:r>
            <a:r>
              <a:rPr lang="en-US" baseline="0" dirty="0" err="1" smtClean="0"/>
              <a:t>facebook</a:t>
            </a:r>
            <a:r>
              <a:rPr lang="en-US" baseline="0" dirty="0" smtClean="0"/>
              <a:t> makes </a:t>
            </a:r>
            <a:r>
              <a:rPr lang="en-US" baseline="0" dirty="0" err="1" smtClean="0"/>
              <a:t>facebook</a:t>
            </a:r>
            <a:r>
              <a:rPr lang="en-US" baseline="0" dirty="0" smtClean="0"/>
              <a:t> more useful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91493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e.g. how many web pages have 1 in link, 2,</a:t>
            </a:r>
            <a:r>
              <a:rPr lang="en-US" baseline="0" dirty="0" smtClean="0"/>
              <a:t> 3, … up to whatever the </a:t>
            </a:r>
            <a:r>
              <a:rPr lang="en-US" baseline="0" dirty="0" err="1" smtClean="0"/>
              <a:t>maxmimum</a:t>
            </a:r>
            <a:r>
              <a:rPr lang="en-US" baseline="0" dirty="0" smtClean="0"/>
              <a:t> is?</a:t>
            </a:r>
          </a:p>
          <a:p>
            <a:endParaRPr lang="en-US" baseline="0" dirty="0" smtClean="0"/>
          </a:p>
          <a:p>
            <a:r>
              <a:rPr lang="en-US" baseline="0" dirty="0" smtClean="0"/>
              <a:t>Normal distribution? if central limit – many random, </a:t>
            </a:r>
            <a:r>
              <a:rPr lang="en-US" i="1" baseline="0" dirty="0" smtClean="0"/>
              <a:t>independent </a:t>
            </a:r>
            <a:r>
              <a:rPr lang="en-US" i="0" baseline="0" dirty="0" smtClean="0"/>
              <a:t>samples</a:t>
            </a:r>
          </a:p>
          <a:p>
            <a:r>
              <a:rPr lang="en-US" i="0" baseline="0" dirty="0" smtClean="0"/>
              <a:t>.. NO </a:t>
            </a:r>
          </a:p>
          <a:p>
            <a:endParaRPr lang="en-US" i="0" baseline="0" dirty="0" smtClean="0"/>
          </a:p>
          <a:p>
            <a:r>
              <a:rPr lang="en-US" i="0" baseline="0" dirty="0" smtClean="0"/>
              <a:t>Poisson distribution? (independent + occur at a constant rate)? </a:t>
            </a:r>
          </a:p>
          <a:p>
            <a:r>
              <a:rPr lang="en-US" i="0" baseline="0" dirty="0" smtClean="0"/>
              <a:t>.. NO 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91493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Also applies</a:t>
            </a:r>
            <a:r>
              <a:rPr lang="en-US" baseline="0" dirty="0" smtClean="0"/>
              <a:t> in many other domains (books bought by k people; phone numbers called k x per day; scientific paper citations; …)</a:t>
            </a:r>
          </a:p>
          <a:p>
            <a:r>
              <a:rPr lang="en-US" baseline="0" dirty="0" smtClean="0"/>
              <a:t>… seem to dominate whenever we are measuring something corresponding to popularity. 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91493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91493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Note that popularity doesn’t always stay (</a:t>
            </a:r>
            <a:r>
              <a:rPr lang="en-US" dirty="0" err="1" smtClean="0"/>
              <a:t>myspace</a:t>
            </a:r>
            <a:r>
              <a:rPr lang="en-US" dirty="0" smtClean="0"/>
              <a:t>) and that what will become popular is a bit random (study of 9 groups with the same songs – 8 came up with different popularities, </a:t>
            </a:r>
            <a:r>
              <a:rPr lang="en-US" dirty="0" err="1" smtClean="0"/>
              <a:t>tho</a:t>
            </a:r>
            <a:r>
              <a:rPr lang="en-US" dirty="0" smtClean="0"/>
              <a:t> bad songs always fared worse and good songs better; 9</a:t>
            </a:r>
            <a:r>
              <a:rPr lang="en-US" baseline="30000" dirty="0" smtClean="0"/>
              <a:t>th</a:t>
            </a:r>
            <a:r>
              <a:rPr lang="en-US" dirty="0" smtClean="0"/>
              <a:t> couldn’t see feedback effects:</a:t>
            </a:r>
            <a:r>
              <a:rPr lang="en-US" baseline="0" dirty="0" smtClean="0"/>
              <a:t> </a:t>
            </a:r>
            <a:r>
              <a:rPr lang="en-US" dirty="0" smtClean="0"/>
              <a:t>Matthew </a:t>
            </a:r>
            <a:r>
              <a:rPr lang="en-US" dirty="0" err="1" smtClean="0"/>
              <a:t>Salganik</a:t>
            </a:r>
            <a:r>
              <a:rPr lang="en-US" dirty="0" smtClean="0"/>
              <a:t>, Peter </a:t>
            </a:r>
            <a:r>
              <a:rPr lang="en-US" dirty="0" err="1" smtClean="0"/>
              <a:t>Dodds</a:t>
            </a:r>
            <a:r>
              <a:rPr lang="en-US" dirty="0" smtClean="0"/>
              <a:t>, and Duncan Watts. Experimental study of inequality</a:t>
            </a:r>
          </a:p>
          <a:p>
            <a:r>
              <a:rPr lang="en-US" dirty="0" smtClean="0"/>
              <a:t>and unpredictability in an artificial cultural market. Science, 311:854–856, 2006)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91493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dirty="0" smtClean="0"/>
              <a:t>Intuition: randomness has a big effect early on</a:t>
            </a:r>
          </a:p>
          <a:p>
            <a:pPr lvl="1"/>
            <a:r>
              <a:rPr lang="en-US" dirty="0" smtClean="0"/>
              <a:t>Intuition: a few popular items </a:t>
            </a:r>
            <a:r>
              <a:rPr lang="en-US" i="1" dirty="0" smtClean="0"/>
              <a:t>&amp; </a:t>
            </a:r>
            <a:r>
              <a:rPr lang="en-US" b="1" dirty="0" smtClean="0"/>
              <a:t>many less </a:t>
            </a:r>
            <a:r>
              <a:rPr lang="en-US" dirty="0" smtClean="0"/>
              <a:t>(‘long tail’)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9149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Nodes, links? Paths…</a:t>
            </a:r>
          </a:p>
          <a:p>
            <a:r>
              <a:rPr lang="en-US" dirty="0" smtClean="0"/>
              <a:t>List</a:t>
            </a:r>
            <a:r>
              <a:rPr lang="en-US" baseline="0" dirty="0" smtClean="0"/>
              <a:t> 3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Many scales of influence </a:t>
            </a:r>
            <a:endParaRPr lang="en-US" baseline="0" dirty="0" smtClean="0"/>
          </a:p>
          <a:p>
            <a:r>
              <a:rPr lang="en-US" dirty="0" smtClean="0"/>
              <a:t> cellular network is a prerequisite of life</a:t>
            </a:r>
          </a:p>
          <a:p>
            <a:r>
              <a:rPr lang="en-US" dirty="0" smtClean="0"/>
              <a:t>neural network</a:t>
            </a:r>
            <a:r>
              <a:rPr lang="en-US" baseline="0" dirty="0" smtClean="0"/>
              <a:t> (brain)</a:t>
            </a:r>
          </a:p>
          <a:p>
            <a:r>
              <a:rPr lang="en-US" baseline="0" dirty="0" smtClean="0"/>
              <a:t> social network</a:t>
            </a:r>
          </a:p>
          <a:p>
            <a:r>
              <a:rPr lang="en-US" dirty="0" smtClean="0"/>
              <a:t>Communication networks</a:t>
            </a:r>
          </a:p>
          <a:p>
            <a:r>
              <a:rPr lang="en-US" dirty="0" smtClean="0"/>
              <a:t>power grid</a:t>
            </a:r>
          </a:p>
          <a:p>
            <a:r>
              <a:rPr lang="en-US" dirty="0" smtClean="0"/>
              <a:t>Trade networks </a:t>
            </a:r>
          </a:p>
          <a:p>
            <a:r>
              <a:rPr lang="en-US" dirty="0" smtClean="0"/>
              <a:t>www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18094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Structure and influence can interact in surprising ways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91493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Example: disease</a:t>
            </a:r>
            <a:r>
              <a:rPr lang="en-US" baseline="0" dirty="0" smtClean="0"/>
              <a:t> outbreak…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91493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  <a:p>
            <a:r>
              <a:rPr lang="en-US" baseline="0" dirty="0" smtClean="0"/>
              <a:t>Textbook describes models that can capture all of these things based on network properties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481791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Cause</a:t>
            </a:r>
            <a:r>
              <a:rPr lang="en-US" baseline="0" dirty="0" smtClean="0"/>
              <a:t> one: opportunity to meet</a:t>
            </a:r>
          </a:p>
          <a:p>
            <a:r>
              <a:rPr lang="en-US" baseline="0" dirty="0" smtClean="0"/>
              <a:t>Cause two: incentive for common node to bring them </a:t>
            </a:r>
            <a:r>
              <a:rPr lang="en-US" baseline="0" dirty="0" smtClean="0"/>
              <a:t>together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481791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[</a:t>
            </a:r>
            <a:r>
              <a:rPr lang="en-US" dirty="0" err="1" smtClean="0"/>
              <a:t>granovetter’s</a:t>
            </a:r>
            <a:r>
              <a:rPr lang="en-US" dirty="0" smtClean="0"/>
              <a:t> concept]</a:t>
            </a:r>
          </a:p>
          <a:p>
            <a:r>
              <a:rPr lang="en-US" dirty="0" smtClean="0"/>
              <a:t>Can use the ‘clustering coefficient’ here (probability that a node’s friends are friends)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2188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 edge joining two nodes A and B in a graph is a bridge if deleting</a:t>
            </a:r>
            <a:r>
              <a:rPr lang="en-US" baseline="0" dirty="0" smtClean="0"/>
              <a:t> </a:t>
            </a:r>
            <a:r>
              <a:rPr lang="en-US" dirty="0" smtClean="0"/>
              <a:t>the edge would cause A and B to lie in two different components.</a:t>
            </a:r>
          </a:p>
          <a:p>
            <a:r>
              <a:rPr lang="en-US" dirty="0" smtClean="0"/>
              <a:t>if deleting the edge would increase the distance between A and B to a value strictly</a:t>
            </a:r>
            <a:r>
              <a:rPr lang="en-US" baseline="0" dirty="0" smtClean="0"/>
              <a:t> </a:t>
            </a:r>
            <a:r>
              <a:rPr lang="en-US" dirty="0" smtClean="0"/>
              <a:t>more than two == local bridge (span is new distance)</a:t>
            </a:r>
          </a:p>
          <a:p>
            <a:r>
              <a:rPr lang="en-US" dirty="0" smtClean="0"/>
              <a:t>Bridging is essentially a form</a:t>
            </a:r>
            <a:r>
              <a:rPr lang="en-US" baseline="0" dirty="0" smtClean="0"/>
              <a:t> of social capital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2188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Talk about sampling:  the lack of a central</a:t>
            </a:r>
            <a:r>
              <a:rPr lang="en-US" baseline="0" dirty="0" smtClean="0"/>
              <a:t> </a:t>
            </a:r>
            <a:r>
              <a:rPr lang="en-US" dirty="0" smtClean="0"/>
              <a:t>directory means that cell-phone numbers are generally exchanged among people who already</a:t>
            </a:r>
            <a:r>
              <a:rPr lang="en-US" baseline="0" dirty="0" smtClean="0"/>
              <a:t> </a:t>
            </a:r>
            <a:r>
              <a:rPr lang="en-US" dirty="0" smtClean="0"/>
              <a:t>know each other, the underlying network can be viewed as a reasonable sampling of the</a:t>
            </a:r>
            <a:r>
              <a:rPr lang="en-US" baseline="0" dirty="0" smtClean="0"/>
              <a:t> </a:t>
            </a:r>
            <a:r>
              <a:rPr lang="en-US" dirty="0" smtClean="0"/>
              <a:t>conversations occurring within a social network representing a significant fraction of one</a:t>
            </a:r>
            <a:r>
              <a:rPr lang="en-US" baseline="0" dirty="0" smtClean="0"/>
              <a:t> </a:t>
            </a:r>
            <a:r>
              <a:rPr lang="en-US" dirty="0" smtClean="0"/>
              <a:t>country’s population</a:t>
            </a:r>
          </a:p>
          <a:p>
            <a:endParaRPr lang="en-US" dirty="0" smtClean="0"/>
          </a:p>
          <a:p>
            <a:r>
              <a:rPr lang="en-US" dirty="0" smtClean="0"/>
              <a:t>0 neighborhood overlap = local bridge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09600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Talk about sampling:  the lack of a central</a:t>
            </a:r>
            <a:r>
              <a:rPr lang="en-US" baseline="0" dirty="0" smtClean="0"/>
              <a:t> </a:t>
            </a:r>
            <a:r>
              <a:rPr lang="en-US" dirty="0" smtClean="0"/>
              <a:t>directory means that cell-phone numbers are generally exchanged among people who already</a:t>
            </a:r>
            <a:r>
              <a:rPr lang="en-US" baseline="0" dirty="0" smtClean="0"/>
              <a:t> </a:t>
            </a:r>
            <a:r>
              <a:rPr lang="en-US" dirty="0" smtClean="0"/>
              <a:t>know each other, the underlying network can be viewed as a reasonable sampling of the</a:t>
            </a:r>
            <a:r>
              <a:rPr lang="en-US" baseline="0" dirty="0" smtClean="0"/>
              <a:t> </a:t>
            </a:r>
            <a:r>
              <a:rPr lang="en-US" dirty="0" smtClean="0"/>
              <a:t>conversations occurring within a social network representing a significant fraction of one</a:t>
            </a:r>
            <a:r>
              <a:rPr lang="en-US" baseline="0" dirty="0" smtClean="0"/>
              <a:t> </a:t>
            </a:r>
            <a:r>
              <a:rPr lang="en-US" dirty="0" smtClean="0"/>
              <a:t>country’s population</a:t>
            </a:r>
          </a:p>
          <a:p>
            <a:endParaRPr lang="en-US" dirty="0" smtClean="0"/>
          </a:p>
          <a:p>
            <a:r>
              <a:rPr lang="en-US" dirty="0" smtClean="0"/>
              <a:t>0 neighborhood overlap = </a:t>
            </a:r>
            <a:r>
              <a:rPr lang="en-US" smtClean="0"/>
              <a:t>local bridge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09600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Example: making people feel like they are part of a group (even giving strangers</a:t>
            </a:r>
            <a:r>
              <a:rPr lang="en-US" baseline="0" dirty="0" smtClean="0"/>
              <a:t> </a:t>
            </a:r>
            <a:r>
              <a:rPr lang="en-US" dirty="0" smtClean="0"/>
              <a:t>the same t-shirt to wear) can change their behavior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9468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Nodes, links?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1809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network structure of political blogs prior to the 2004 U.S. Presidential</a:t>
            </a:r>
          </a:p>
          <a:p>
            <a:r>
              <a:rPr lang="en-US" dirty="0" smtClean="0"/>
              <a:t>election reveals two natural and well-separated clusters. (Image from http://</a:t>
            </a:r>
            <a:r>
              <a:rPr lang="en-US" dirty="0" err="1" smtClean="0"/>
              <a:t>wwwpersonal.umich.edu</a:t>
            </a:r>
            <a:r>
              <a:rPr lang="en-US" dirty="0" smtClean="0"/>
              <a:t>/</a:t>
            </a:r>
          </a:p>
          <a:p>
            <a:r>
              <a:rPr lang="en-US" dirty="0" err="1" smtClean="0"/>
              <a:t>ladamic</a:t>
            </a:r>
            <a:r>
              <a:rPr lang="en-US" dirty="0" smtClean="0"/>
              <a:t>/</a:t>
            </a:r>
            <a:r>
              <a:rPr lang="en-US" dirty="0" err="1" smtClean="0"/>
              <a:t>img</a:t>
            </a:r>
            <a:r>
              <a:rPr lang="en-US" dirty="0" smtClean="0"/>
              <a:t>/</a:t>
            </a:r>
            <a:r>
              <a:rPr lang="en-US" dirty="0" err="1" smtClean="0"/>
              <a:t>politicalblogs.jpg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7435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Things that happen in one place affect others … memes…</a:t>
            </a:r>
          </a:p>
          <a:p>
            <a:endParaRPr lang="en-US" dirty="0" smtClean="0"/>
          </a:p>
          <a:p>
            <a:r>
              <a:rPr lang="en-US" dirty="0" smtClean="0"/>
              <a:t>Changes in a product, a Web</a:t>
            </a:r>
          </a:p>
          <a:p>
            <a:r>
              <a:rPr lang="en-US" dirty="0" smtClean="0"/>
              <a:t>site, or a government program can seem like good ideas when evaluated on the assumption</a:t>
            </a:r>
          </a:p>
          <a:p>
            <a:r>
              <a:rPr lang="en-US" dirty="0" smtClean="0"/>
              <a:t>that everything else will remain static, but in reality such changes can easily create incentives</a:t>
            </a:r>
          </a:p>
          <a:p>
            <a:r>
              <a:rPr lang="en-US" dirty="0" smtClean="0"/>
              <a:t>that shift behavior across the network in ways that were initially unintended.</a:t>
            </a:r>
          </a:p>
          <a:p>
            <a:endParaRPr lang="en-US" dirty="0" smtClean="0"/>
          </a:p>
          <a:p>
            <a:r>
              <a:rPr lang="en-US" dirty="0" smtClean="0"/>
              <a:t>Cascading power outage example here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7435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layered over the corporate hierarchy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9149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layered over the corporate hierarchy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9149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layered over the corporate hierarchy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9149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925513" y="3518487"/>
            <a:ext cx="7250696" cy="1040870"/>
          </a:xfrm>
        </p:spPr>
        <p:txBody>
          <a:bodyPr lIns="0" tIns="0" rIns="0" bIns="0" anchor="t" anchorCtr="0">
            <a:noAutofit/>
          </a:bodyPr>
          <a:lstStyle>
            <a:lvl1pPr marL="0" indent="0" algn="l">
              <a:lnSpc>
                <a:spcPts val="2600"/>
              </a:lnSpc>
              <a:buNone/>
              <a:defRPr sz="2400" b="0" i="0">
                <a:ln>
                  <a:noFill/>
                </a:ln>
                <a:solidFill>
                  <a:srgbClr val="618091"/>
                </a:solidFill>
                <a:latin typeface="Helvetica"/>
                <a:cs typeface="Helvetic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grpSp>
        <p:nvGrpSpPr>
          <p:cNvPr id="9" name="Group 8"/>
          <p:cNvGrpSpPr/>
          <p:nvPr userDrawn="1"/>
        </p:nvGrpSpPr>
        <p:grpSpPr>
          <a:xfrm>
            <a:off x="925513" y="3344039"/>
            <a:ext cx="7250695" cy="33867"/>
            <a:chOff x="1168400" y="4166292"/>
            <a:chExt cx="7250695" cy="33867"/>
          </a:xfrm>
        </p:grpSpPr>
        <p:cxnSp>
          <p:nvCxnSpPr>
            <p:cNvPr id="19" name="Straight Connector 18"/>
            <p:cNvCxnSpPr/>
            <p:nvPr userDrawn="1"/>
          </p:nvCxnSpPr>
          <p:spPr>
            <a:xfrm>
              <a:off x="1168400" y="4166292"/>
              <a:ext cx="7250695" cy="0"/>
            </a:xfrm>
            <a:prstGeom prst="line">
              <a:avLst/>
            </a:prstGeom>
            <a:ln w="3175">
              <a:solidFill>
                <a:schemeClr val="accent4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>
            <a:xfrm>
              <a:off x="1168400" y="4200159"/>
              <a:ext cx="7250695" cy="0"/>
            </a:xfrm>
            <a:prstGeom prst="line">
              <a:avLst/>
            </a:prstGeom>
            <a:ln w="3175">
              <a:solidFill>
                <a:schemeClr val="accent4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925513" y="5170488"/>
            <a:ext cx="7250112" cy="302207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sz="1600" b="1" baseline="0">
                <a:solidFill>
                  <a:srgbClr val="850205"/>
                </a:solidFill>
              </a:defRPr>
            </a:lvl1pPr>
            <a:lvl2pPr marL="228600" indent="0">
              <a:buNone/>
              <a:defRPr sz="1600" b="1">
                <a:solidFill>
                  <a:srgbClr val="850205"/>
                </a:solidFill>
              </a:defRPr>
            </a:lvl2pPr>
            <a:lvl3pPr marL="457200" indent="0">
              <a:buNone/>
              <a:defRPr sz="1600" b="1">
                <a:solidFill>
                  <a:srgbClr val="850205"/>
                </a:solidFill>
              </a:defRPr>
            </a:lvl3pPr>
            <a:lvl4pPr marL="685800" indent="0">
              <a:buNone/>
              <a:defRPr sz="1600" b="1">
                <a:solidFill>
                  <a:srgbClr val="850205"/>
                </a:solidFill>
              </a:defRPr>
            </a:lvl4pPr>
            <a:lvl5pPr marL="914400" indent="0">
              <a:buNone/>
              <a:defRPr sz="1600" b="1">
                <a:solidFill>
                  <a:srgbClr val="850205"/>
                </a:solidFill>
              </a:defRPr>
            </a:lvl5pPr>
          </a:lstStyle>
          <a:p>
            <a:pPr lvl="0"/>
            <a:r>
              <a:rPr lang="en-US" dirty="0" smtClean="0"/>
              <a:t>AUTHOR NAME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925513" y="5453841"/>
            <a:ext cx="7250112" cy="539750"/>
          </a:xfrm>
        </p:spPr>
        <p:txBody>
          <a:bodyPr/>
          <a:lstStyle>
            <a:lvl1pPr marL="0" indent="0">
              <a:buNone/>
              <a:defRPr sz="1600" i="1" baseline="0">
                <a:solidFill>
                  <a:srgbClr val="B5B5B5"/>
                </a:solidFill>
              </a:defRPr>
            </a:lvl1pPr>
            <a:lvl2pPr marL="228600" indent="0">
              <a:buNone/>
              <a:defRPr sz="1600" i="1">
                <a:solidFill>
                  <a:srgbClr val="B5B5B5"/>
                </a:solidFill>
              </a:defRPr>
            </a:lvl2pPr>
            <a:lvl3pPr marL="457200" indent="0">
              <a:buNone/>
              <a:defRPr sz="1600" i="1">
                <a:solidFill>
                  <a:srgbClr val="B5B5B5"/>
                </a:solidFill>
              </a:defRPr>
            </a:lvl3pPr>
            <a:lvl4pPr marL="685800" indent="0">
              <a:buNone/>
              <a:defRPr sz="1600" i="1">
                <a:solidFill>
                  <a:srgbClr val="B5B5B5"/>
                </a:solidFill>
              </a:defRPr>
            </a:lvl4pPr>
            <a:lvl5pPr marL="914400" indent="0">
              <a:buNone/>
              <a:defRPr sz="1600" i="1">
                <a:solidFill>
                  <a:srgbClr val="B5B5B5"/>
                </a:solidFill>
              </a:defRPr>
            </a:lvl5pPr>
          </a:lstStyle>
          <a:p>
            <a:pPr lvl="0"/>
            <a:r>
              <a:rPr lang="en-US" dirty="0" smtClean="0"/>
              <a:t>Author Affiliation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0" y="117118"/>
            <a:ext cx="990599" cy="2811314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925513" y="1735071"/>
            <a:ext cx="7250695" cy="1362743"/>
          </a:xfrm>
          <a:ln>
            <a:noFill/>
          </a:ln>
        </p:spPr>
        <p:txBody>
          <a:bodyPr lIns="0" tIns="0" rIns="0" bIns="0" anchor="b" anchorCtr="0">
            <a:noAutofit/>
          </a:bodyPr>
          <a:lstStyle>
            <a:lvl1pPr algn="l">
              <a:lnSpc>
                <a:spcPts val="3400"/>
              </a:lnSpc>
              <a:defRPr sz="3200" b="0" i="0">
                <a:ln>
                  <a:noFill/>
                </a:ln>
                <a:solidFill>
                  <a:schemeClr val="accent3"/>
                </a:solidFill>
                <a:latin typeface="Helvetica"/>
                <a:cs typeface="Helvetica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093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Bulleted 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144B-2939-9A49-B014-915EC3E81866}" type="datetime1">
              <a:rPr lang="en-US" smtClean="0"/>
              <a:pPr/>
              <a:t>3/25/15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4405847" y="1846263"/>
            <a:ext cx="3771900" cy="4368800"/>
          </a:xfrm>
        </p:spPr>
        <p:txBody>
          <a:bodyPr/>
          <a:lstStyle/>
          <a:p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465997" y="952623"/>
            <a:ext cx="715866" cy="1940527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half" idx="1"/>
          </p:nvPr>
        </p:nvSpPr>
        <p:spPr>
          <a:xfrm>
            <a:off x="461920" y="1847153"/>
            <a:ext cx="3775976" cy="4378108"/>
          </a:xfrm>
        </p:spPr>
        <p:txBody>
          <a:bodyPr anchor="t" anchorCtr="0"/>
          <a:lstStyle>
            <a:lvl1pPr>
              <a:lnSpc>
                <a:spcPct val="100000"/>
              </a:lnSpc>
              <a:spcAft>
                <a:spcPts val="400"/>
              </a:spcAft>
              <a:defRPr sz="1400">
                <a:solidFill>
                  <a:srgbClr val="618091"/>
                </a:solidFill>
              </a:defRPr>
            </a:lvl1pPr>
            <a:lvl2pPr>
              <a:lnSpc>
                <a:spcPct val="100000"/>
              </a:lnSpc>
              <a:spcAft>
                <a:spcPts val="400"/>
              </a:spcAft>
              <a:defRPr sz="1400"/>
            </a:lvl2pPr>
            <a:lvl3pPr>
              <a:lnSpc>
                <a:spcPct val="100000"/>
              </a:lnSpc>
              <a:spcAft>
                <a:spcPts val="400"/>
              </a:spcAft>
              <a:defRPr sz="1400"/>
            </a:lvl3pPr>
            <a:lvl4pPr>
              <a:lnSpc>
                <a:spcPct val="100000"/>
              </a:lnSpc>
              <a:spcAft>
                <a:spcPts val="400"/>
              </a:spcAft>
              <a:defRPr sz="1400"/>
            </a:lvl4pPr>
            <a:lvl5pPr>
              <a:lnSpc>
                <a:spcPct val="100000"/>
              </a:lnSpc>
              <a:spcAft>
                <a:spcPts val="400"/>
              </a:spcAft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16372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 Content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05847" y="1847153"/>
            <a:ext cx="3771900" cy="4378108"/>
          </a:xfrm>
        </p:spPr>
        <p:txBody>
          <a:bodyPr anchor="t" anchorCtr="0"/>
          <a:lstStyle>
            <a:lvl1pPr>
              <a:lnSpc>
                <a:spcPct val="100000"/>
              </a:lnSpc>
              <a:defRPr sz="2400">
                <a:solidFill>
                  <a:srgbClr val="535353"/>
                </a:solidFill>
              </a:defRPr>
            </a:lvl1pPr>
            <a:lvl2pPr>
              <a:lnSpc>
                <a:spcPct val="100000"/>
              </a:lnSpc>
              <a:defRPr sz="2000">
                <a:solidFill>
                  <a:srgbClr val="535353"/>
                </a:solidFill>
              </a:defRPr>
            </a:lvl2pPr>
            <a:lvl3pPr>
              <a:lnSpc>
                <a:spcPct val="100000"/>
              </a:lnSpc>
              <a:defRPr sz="2000">
                <a:solidFill>
                  <a:srgbClr val="535353"/>
                </a:solidFill>
              </a:defRPr>
            </a:lvl3pPr>
            <a:lvl4pPr>
              <a:lnSpc>
                <a:spcPct val="100000"/>
              </a:lnSpc>
              <a:defRPr sz="2000">
                <a:solidFill>
                  <a:srgbClr val="535353"/>
                </a:solidFill>
              </a:defRPr>
            </a:lvl4pPr>
            <a:lvl5pPr>
              <a:lnSpc>
                <a:spcPct val="100000"/>
              </a:lnSpc>
              <a:defRPr sz="2000">
                <a:solidFill>
                  <a:srgbClr val="535353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38339-A875-5E45-AB3F-AAABD270346A}" type="datetime1">
              <a:rPr lang="en-US" smtClean="0"/>
              <a:t>3/25/15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465997" y="952623"/>
            <a:ext cx="715866" cy="1940527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5996" y="1847153"/>
            <a:ext cx="3771900" cy="4378108"/>
          </a:xfrm>
        </p:spPr>
        <p:txBody>
          <a:bodyPr anchor="t" anchorCtr="0"/>
          <a:lstStyle>
            <a:lvl1pPr>
              <a:lnSpc>
                <a:spcPct val="100000"/>
              </a:lnSpc>
              <a:defRPr sz="2400">
                <a:solidFill>
                  <a:schemeClr val="accent3"/>
                </a:solidFill>
              </a:defRPr>
            </a:lvl1pPr>
            <a:lvl2pPr>
              <a:lnSpc>
                <a:spcPct val="100000"/>
              </a:lnSpc>
              <a:defRPr sz="2000">
                <a:solidFill>
                  <a:schemeClr val="accent3"/>
                </a:solidFill>
              </a:defRPr>
            </a:lvl2pPr>
            <a:lvl3pPr>
              <a:lnSpc>
                <a:spcPct val="100000"/>
              </a:lnSpc>
              <a:defRPr sz="2000">
                <a:solidFill>
                  <a:schemeClr val="accent3"/>
                </a:solidFill>
              </a:defRPr>
            </a:lvl3pPr>
            <a:lvl4pPr>
              <a:lnSpc>
                <a:spcPct val="100000"/>
              </a:lnSpc>
              <a:defRPr sz="2000">
                <a:solidFill>
                  <a:schemeClr val="accent3"/>
                </a:solidFill>
              </a:defRPr>
            </a:lvl4pPr>
            <a:lvl5pPr>
              <a:lnSpc>
                <a:spcPct val="100000"/>
              </a:lnSpc>
              <a:defRPr sz="2000">
                <a:solidFill>
                  <a:schemeClr val="accent3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32854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 Content 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144B-2939-9A49-B014-915EC3E81866}" type="datetime1">
              <a:rPr lang="en-US" smtClean="0"/>
              <a:pPr/>
              <a:t>3/25/15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4405847" y="1846263"/>
            <a:ext cx="3771900" cy="4368800"/>
          </a:xfrm>
        </p:spPr>
        <p:txBody>
          <a:bodyPr/>
          <a:lstStyle/>
          <a:p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465997" y="952623"/>
            <a:ext cx="715866" cy="1940527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half" idx="1"/>
          </p:nvPr>
        </p:nvSpPr>
        <p:spPr>
          <a:xfrm>
            <a:off x="465996" y="1847153"/>
            <a:ext cx="3771900" cy="4378108"/>
          </a:xfrm>
        </p:spPr>
        <p:txBody>
          <a:bodyPr anchor="t" anchorCtr="0"/>
          <a:lstStyle>
            <a:lvl1pPr>
              <a:lnSpc>
                <a:spcPct val="100000"/>
              </a:lnSpc>
              <a:defRPr sz="2400">
                <a:solidFill>
                  <a:schemeClr val="accent3"/>
                </a:solidFill>
              </a:defRPr>
            </a:lvl1pPr>
            <a:lvl2pPr>
              <a:lnSpc>
                <a:spcPct val="100000"/>
              </a:lnSpc>
              <a:defRPr sz="2000">
                <a:solidFill>
                  <a:schemeClr val="accent3"/>
                </a:solidFill>
              </a:defRPr>
            </a:lvl2pPr>
            <a:lvl3pPr>
              <a:lnSpc>
                <a:spcPct val="100000"/>
              </a:lnSpc>
              <a:defRPr sz="2000">
                <a:solidFill>
                  <a:schemeClr val="accent3"/>
                </a:solidFill>
              </a:defRPr>
            </a:lvl3pPr>
            <a:lvl4pPr>
              <a:lnSpc>
                <a:spcPct val="100000"/>
              </a:lnSpc>
              <a:defRPr sz="2000">
                <a:solidFill>
                  <a:schemeClr val="accent3"/>
                </a:solidFill>
              </a:defRPr>
            </a:lvl4pPr>
            <a:lvl5pPr>
              <a:lnSpc>
                <a:spcPct val="100000"/>
              </a:lnSpc>
              <a:defRPr sz="2000">
                <a:solidFill>
                  <a:schemeClr val="accent3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56618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05847" y="1845932"/>
            <a:ext cx="3771900" cy="639762"/>
          </a:xfrm>
        </p:spPr>
        <p:txBody>
          <a:bodyPr anchor="t" anchorCtr="0"/>
          <a:lstStyle>
            <a:lvl1pPr marL="0" indent="0">
              <a:lnSpc>
                <a:spcPts val="2600"/>
              </a:lnSpc>
              <a:buNone/>
              <a:defRPr sz="2400" b="0">
                <a:solidFill>
                  <a:srgbClr val="61809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05847" y="2485694"/>
            <a:ext cx="3771900" cy="3739567"/>
          </a:xfrm>
        </p:spPr>
        <p:txBody>
          <a:bodyPr anchor="t" anchorCtr="0"/>
          <a:lstStyle>
            <a:lvl1pPr>
              <a:lnSpc>
                <a:spcPct val="100000"/>
              </a:lnSpc>
              <a:defRPr sz="2000"/>
            </a:lvl1pPr>
            <a:lvl2pPr>
              <a:lnSpc>
                <a:spcPct val="100000"/>
              </a:lnSpc>
              <a:defRPr sz="16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600"/>
            </a:lvl4pPr>
            <a:lvl5pPr>
              <a:lnSpc>
                <a:spcPct val="100000"/>
              </a:lnSpc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3F672F-A5FB-5745-934A-1BF51CA5539C}" type="datetime1">
              <a:rPr lang="en-US" smtClean="0"/>
              <a:t>3/25/15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465997" y="952623"/>
            <a:ext cx="715866" cy="1940527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5996" y="1845932"/>
            <a:ext cx="3771900" cy="639762"/>
          </a:xfrm>
        </p:spPr>
        <p:txBody>
          <a:bodyPr anchor="t" anchorCtr="0"/>
          <a:lstStyle>
            <a:lvl1pPr marL="0" indent="0">
              <a:lnSpc>
                <a:spcPts val="2600"/>
              </a:lnSpc>
              <a:buNone/>
              <a:defRPr sz="2400" b="0">
                <a:solidFill>
                  <a:srgbClr val="61809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996" y="2485694"/>
            <a:ext cx="3771900" cy="3739567"/>
          </a:xfrm>
        </p:spPr>
        <p:txBody>
          <a:bodyPr anchor="t" anchorCtr="0"/>
          <a:lstStyle>
            <a:lvl1pPr>
              <a:lnSpc>
                <a:spcPct val="100000"/>
              </a:lnSpc>
              <a:defRPr sz="2000"/>
            </a:lvl1pPr>
            <a:lvl2pPr>
              <a:lnSpc>
                <a:spcPct val="100000"/>
              </a:lnSpc>
              <a:defRPr sz="16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600"/>
            </a:lvl4pPr>
            <a:lvl5pPr>
              <a:lnSpc>
                <a:spcPct val="100000"/>
              </a:lnSpc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416442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with Room for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144B-2939-9A49-B014-915EC3E81866}" type="datetime1">
              <a:rPr lang="en-US" smtClean="0"/>
              <a:pPr/>
              <a:t>3/25/15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4405847" y="1846263"/>
            <a:ext cx="3771900" cy="4368800"/>
          </a:xfrm>
        </p:spPr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465997" y="952623"/>
            <a:ext cx="715866" cy="1940527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6" name="Text Placeholder 2"/>
          <p:cNvSpPr>
            <a:spLocks noGrp="1"/>
          </p:cNvSpPr>
          <p:nvPr>
            <p:ph type="body" idx="1"/>
          </p:nvPr>
        </p:nvSpPr>
        <p:spPr>
          <a:xfrm>
            <a:off x="465996" y="1845932"/>
            <a:ext cx="3771900" cy="639762"/>
          </a:xfrm>
        </p:spPr>
        <p:txBody>
          <a:bodyPr anchor="t" anchorCtr="0"/>
          <a:lstStyle>
            <a:lvl1pPr marL="0" indent="0">
              <a:lnSpc>
                <a:spcPts val="2600"/>
              </a:lnSpc>
              <a:buNone/>
              <a:defRPr sz="2400" b="0">
                <a:solidFill>
                  <a:srgbClr val="61809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half" idx="2"/>
          </p:nvPr>
        </p:nvSpPr>
        <p:spPr>
          <a:xfrm>
            <a:off x="465996" y="2485694"/>
            <a:ext cx="3771900" cy="3739567"/>
          </a:xfrm>
        </p:spPr>
        <p:txBody>
          <a:bodyPr anchor="t" anchorCtr="0"/>
          <a:lstStyle>
            <a:lvl1pPr>
              <a:lnSpc>
                <a:spcPct val="100000"/>
              </a:lnSpc>
              <a:defRPr sz="2000"/>
            </a:lvl1pPr>
            <a:lvl2pPr>
              <a:lnSpc>
                <a:spcPct val="100000"/>
              </a:lnSpc>
              <a:defRPr sz="16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600"/>
            </a:lvl4pPr>
            <a:lvl5pPr>
              <a:lnSpc>
                <a:spcPct val="100000"/>
              </a:lnSpc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89081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05847" y="1852566"/>
            <a:ext cx="3784820" cy="4372695"/>
          </a:xfrm>
        </p:spPr>
        <p:txBody>
          <a:bodyPr anchor="t" anchorCtr="0">
            <a:noAutofit/>
          </a:bodyPr>
          <a:lstStyle>
            <a:lvl1pPr>
              <a:lnSpc>
                <a:spcPct val="100000"/>
              </a:lnSpc>
              <a:defRPr sz="2000"/>
            </a:lvl1pPr>
            <a:lvl2pPr>
              <a:lnSpc>
                <a:spcPct val="100000"/>
              </a:lnSpc>
              <a:defRPr sz="16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600"/>
            </a:lvl4pPr>
            <a:lvl5pPr>
              <a:lnSpc>
                <a:spcPct val="100000"/>
              </a:lnSpc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FE6A63-5EBE-3E48-B0AE-DF655A1ECE76}" type="datetime1">
              <a:rPr lang="en-US" smtClean="0"/>
              <a:t>3/25/15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465997" y="952623"/>
            <a:ext cx="715866" cy="1940527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0745" y="310163"/>
            <a:ext cx="7646054" cy="990106"/>
          </a:xfrm>
        </p:spPr>
        <p:txBody>
          <a:bodyPr anchor="b">
            <a:noAutofit/>
          </a:bodyPr>
          <a:lstStyle>
            <a:lvl1pPr algn="l">
              <a:defRPr sz="3200" b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5996" y="1852566"/>
            <a:ext cx="3771900" cy="4372695"/>
          </a:xfrm>
        </p:spPr>
        <p:txBody>
          <a:bodyPr anchor="t" anchorCtr="0">
            <a:noAutofit/>
          </a:bodyPr>
          <a:lstStyle>
            <a:lvl1pPr marL="0" indent="0">
              <a:lnSpc>
                <a:spcPts val="2600"/>
              </a:lnSpc>
              <a:buNone/>
              <a:defRPr sz="2400">
                <a:solidFill>
                  <a:srgbClr val="61809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7405482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465997" y="6012887"/>
            <a:ext cx="7719644" cy="212373"/>
          </a:xfrm>
        </p:spPr>
        <p:txBody>
          <a:bodyPr anchor="t" anchorCtr="0"/>
          <a:lstStyle>
            <a:lvl1pPr marL="0" indent="0" algn="ctr">
              <a:buNone/>
              <a:defRPr sz="800" i="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19F0C-9D18-B54A-9AC9-18AA74EDB034}" type="datetime1">
              <a:rPr lang="en-US" smtClean="0"/>
              <a:t>3/25/15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465997" y="1849098"/>
            <a:ext cx="7719644" cy="0"/>
          </a:xfrm>
          <a:prstGeom prst="line">
            <a:avLst/>
          </a:prstGeom>
          <a:ln w="190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>
          <a:xfrm>
            <a:off x="465997" y="5899372"/>
            <a:ext cx="7719644" cy="0"/>
          </a:xfrm>
          <a:prstGeom prst="line">
            <a:avLst/>
          </a:prstGeom>
          <a:ln w="190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 userDrawn="1"/>
        </p:nvSpPr>
        <p:spPr>
          <a:xfrm>
            <a:off x="465997" y="952623"/>
            <a:ext cx="715866" cy="1940527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65997" y="1849098"/>
            <a:ext cx="7719644" cy="405027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7825" y="310162"/>
            <a:ext cx="7698974" cy="990107"/>
          </a:xfrm>
        </p:spPr>
        <p:txBody>
          <a:bodyPr anchor="b">
            <a:noAutofit/>
          </a:bodyPr>
          <a:lstStyle>
            <a:lvl1pPr algn="l">
              <a:defRPr sz="3200" b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222595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Horizontal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144B-2939-9A49-B014-915EC3E81866}" type="datetime1">
              <a:rPr lang="en-US" smtClean="0"/>
              <a:pPr/>
              <a:t>3/25/15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 userDrawn="1"/>
        </p:nvCxnSpPr>
        <p:spPr>
          <a:xfrm>
            <a:off x="466984" y="1602129"/>
            <a:ext cx="7708699" cy="0"/>
          </a:xfrm>
          <a:prstGeom prst="line">
            <a:avLst/>
          </a:prstGeom>
          <a:ln w="190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 userDrawn="1"/>
        </p:nvSpPr>
        <p:spPr>
          <a:xfrm>
            <a:off x="465997" y="952623"/>
            <a:ext cx="715866" cy="1940527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Picture Placeholder 2"/>
          <p:cNvSpPr>
            <a:spLocks noGrp="1"/>
          </p:cNvSpPr>
          <p:nvPr>
            <p:ph type="pic" idx="1"/>
          </p:nvPr>
        </p:nvSpPr>
        <p:spPr>
          <a:xfrm>
            <a:off x="466984" y="1611265"/>
            <a:ext cx="7710763" cy="486264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172812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Vertical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144B-2939-9A49-B014-915EC3E81866}" type="datetime1">
              <a:rPr lang="en-US" smtClean="0"/>
              <a:t>3/25/15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3075153" y="1600315"/>
            <a:ext cx="4157625" cy="4876800"/>
          </a:xfrm>
        </p:spPr>
        <p:txBody>
          <a:bodyPr/>
          <a:lstStyle/>
          <a:p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 flipV="1">
            <a:off x="3067812" y="1600199"/>
            <a:ext cx="7341" cy="4876916"/>
          </a:xfrm>
          <a:prstGeom prst="line">
            <a:avLst/>
          </a:prstGeom>
          <a:ln w="190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>
          <a:xfrm flipV="1">
            <a:off x="7223895" y="1600199"/>
            <a:ext cx="8882" cy="4876916"/>
          </a:xfrm>
          <a:prstGeom prst="line">
            <a:avLst/>
          </a:prstGeom>
          <a:ln w="190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 userDrawn="1"/>
        </p:nvSpPr>
        <p:spPr>
          <a:xfrm>
            <a:off x="465997" y="952623"/>
            <a:ext cx="715866" cy="1940527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37859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3/25/15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8360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144B-2939-9A49-B014-915EC3E81866}" type="datetime1">
              <a:rPr lang="en-US" smtClean="0"/>
              <a:pPr/>
              <a:t>3/25/15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119720" y="1847153"/>
            <a:ext cx="7110947" cy="4379976"/>
          </a:xfrm>
        </p:spPr>
        <p:txBody>
          <a:bodyPr/>
          <a:lstStyle>
            <a:lvl1pPr>
              <a:lnSpc>
                <a:spcPct val="100000"/>
              </a:lnSpc>
              <a:defRPr>
                <a:solidFill>
                  <a:schemeClr val="accent2"/>
                </a:solidFill>
              </a:defRPr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35405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Number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0186" y="310162"/>
            <a:ext cx="6264387" cy="990107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144B-2939-9A49-B014-915EC3E81866}" type="datetime1">
              <a:rPr lang="en-US" smtClean="0"/>
              <a:pPr/>
              <a:t>3/25/15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181863" y="1847153"/>
            <a:ext cx="6995884" cy="4379976"/>
          </a:xfrm>
        </p:spPr>
        <p:txBody>
          <a:bodyPr/>
          <a:lstStyle>
            <a:lvl1pPr marL="342900" indent="-342900">
              <a:lnSpc>
                <a:spcPct val="100000"/>
              </a:lnSpc>
              <a:spcAft>
                <a:spcPts val="400"/>
              </a:spcAft>
              <a:buClr>
                <a:schemeClr val="accent2"/>
              </a:buClr>
              <a:buFont typeface="+mj-ea"/>
              <a:buAutoNum type="circleNumDbPlain"/>
              <a:defRPr sz="1400">
                <a:solidFill>
                  <a:schemeClr val="accent2"/>
                </a:solidFill>
              </a:defRPr>
            </a:lvl1pPr>
            <a:lvl2pPr marL="0" indent="0">
              <a:lnSpc>
                <a:spcPct val="100000"/>
              </a:lnSpc>
              <a:spcAft>
                <a:spcPts val="400"/>
              </a:spcAft>
              <a:buNone/>
              <a:defRPr sz="1400"/>
            </a:lvl2pPr>
            <a:lvl3pPr marL="594360">
              <a:lnSpc>
                <a:spcPct val="100000"/>
              </a:lnSpc>
              <a:spcAft>
                <a:spcPts val="400"/>
              </a:spcAft>
              <a:defRPr sz="1400"/>
            </a:lvl3pPr>
            <a:lvl4pPr marL="822960">
              <a:lnSpc>
                <a:spcPct val="100000"/>
              </a:lnSpc>
              <a:spcAft>
                <a:spcPts val="400"/>
              </a:spcAft>
              <a:defRPr sz="1400"/>
            </a:lvl4pPr>
            <a:lvl5pPr marL="1097280">
              <a:lnSpc>
                <a:spcPct val="100000"/>
              </a:lnSpc>
              <a:spcAft>
                <a:spcPts val="400"/>
              </a:spcAft>
              <a:defRPr sz="1400"/>
            </a:lvl5pPr>
            <a:lvl6pPr marL="1371600">
              <a:buClr>
                <a:schemeClr val="accent4"/>
              </a:buClr>
              <a:defRPr sz="1400">
                <a:solidFill>
                  <a:schemeClr val="accent3"/>
                </a:solidFill>
                <a:latin typeface="Helvetica"/>
                <a:cs typeface="Helvetica"/>
              </a:defRPr>
            </a:lvl6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2"/>
            <a:r>
              <a:rPr lang="en-US" dirty="0" smtClean="0"/>
              <a:t>Second level</a:t>
            </a:r>
          </a:p>
          <a:p>
            <a:pPr lvl="3"/>
            <a:r>
              <a:rPr lang="en-US" dirty="0" smtClean="0"/>
              <a:t>Third level</a:t>
            </a:r>
          </a:p>
          <a:p>
            <a:pPr lvl="4"/>
            <a:r>
              <a:rPr lang="en-US" dirty="0" smtClean="0"/>
              <a:t>Fourth level</a:t>
            </a:r>
          </a:p>
          <a:p>
            <a:pPr lvl="5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70003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Bullet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144B-2939-9A49-B014-915EC3E81866}" type="datetime1">
              <a:rPr lang="en-US" smtClean="0"/>
              <a:pPr/>
              <a:t>3/25/15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181863" y="1847153"/>
            <a:ext cx="6995884" cy="4379976"/>
          </a:xfrm>
        </p:spPr>
        <p:txBody>
          <a:bodyPr/>
          <a:lstStyle>
            <a:lvl1pPr marL="285750" indent="-285750">
              <a:lnSpc>
                <a:spcPct val="100000"/>
              </a:lnSpc>
              <a:spcAft>
                <a:spcPts val="400"/>
              </a:spcAft>
              <a:buClr>
                <a:schemeClr val="accent2"/>
              </a:buClr>
              <a:buFont typeface="Arial"/>
              <a:buChar char="•"/>
              <a:defRPr sz="1400">
                <a:solidFill>
                  <a:schemeClr val="accent2"/>
                </a:solidFill>
              </a:defRPr>
            </a:lvl1pPr>
            <a:lvl2pPr marL="0" indent="0">
              <a:lnSpc>
                <a:spcPct val="100000"/>
              </a:lnSpc>
              <a:spcAft>
                <a:spcPts val="400"/>
              </a:spcAft>
              <a:buNone/>
              <a:defRPr sz="1400"/>
            </a:lvl2pPr>
            <a:lvl3pPr marL="594360">
              <a:lnSpc>
                <a:spcPct val="100000"/>
              </a:lnSpc>
              <a:spcAft>
                <a:spcPts val="400"/>
              </a:spcAft>
              <a:defRPr sz="1400"/>
            </a:lvl3pPr>
            <a:lvl4pPr marL="822960">
              <a:lnSpc>
                <a:spcPct val="100000"/>
              </a:lnSpc>
              <a:spcAft>
                <a:spcPts val="400"/>
              </a:spcAft>
              <a:defRPr sz="1400"/>
            </a:lvl4pPr>
            <a:lvl5pPr marL="1097280">
              <a:lnSpc>
                <a:spcPct val="100000"/>
              </a:lnSpc>
              <a:spcAft>
                <a:spcPts val="400"/>
              </a:spcAft>
              <a:defRPr sz="1400"/>
            </a:lvl5pPr>
            <a:lvl6pPr marL="1371600">
              <a:buClr>
                <a:schemeClr val="accent4"/>
              </a:buClr>
              <a:defRPr sz="1400">
                <a:solidFill>
                  <a:schemeClr val="accent3"/>
                </a:solidFill>
                <a:latin typeface="Helvetica"/>
                <a:cs typeface="Helvetica"/>
              </a:defRPr>
            </a:lvl6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2"/>
            <a:r>
              <a:rPr lang="en-US" dirty="0" smtClean="0"/>
              <a:t>Second level</a:t>
            </a:r>
          </a:p>
          <a:p>
            <a:pPr lvl="3"/>
            <a:r>
              <a:rPr lang="en-US" dirty="0" smtClean="0"/>
              <a:t>Third level</a:t>
            </a:r>
          </a:p>
          <a:p>
            <a:pPr lvl="4"/>
            <a:r>
              <a:rPr lang="en-US" dirty="0" smtClean="0"/>
              <a:t>Fourth level</a:t>
            </a:r>
          </a:p>
          <a:p>
            <a:pPr lvl="5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59511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25512" y="3230762"/>
            <a:ext cx="7250696" cy="1362075"/>
          </a:xfrm>
        </p:spPr>
        <p:txBody>
          <a:bodyPr anchor="t">
            <a:noAutofit/>
          </a:bodyPr>
          <a:lstStyle>
            <a:lvl1pPr algn="l">
              <a:defRPr sz="3200" b="0" cap="none">
                <a:solidFill>
                  <a:schemeClr val="accent3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25512" y="1730575"/>
            <a:ext cx="7250695" cy="1169457"/>
          </a:xfrm>
        </p:spPr>
        <p:txBody>
          <a:bodyPr anchor="b">
            <a:noAutofit/>
          </a:bodyPr>
          <a:lstStyle>
            <a:lvl1pPr marL="0" indent="0">
              <a:buNone/>
              <a:defRPr sz="2400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EEF3B-ABF2-AA4E-9E24-0C6256942674}" type="datetime1">
              <a:rPr lang="en-US" smtClean="0"/>
              <a:t>3/25/15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31" name="Group 30"/>
          <p:cNvGrpSpPr/>
          <p:nvPr userDrawn="1"/>
        </p:nvGrpSpPr>
        <p:grpSpPr>
          <a:xfrm>
            <a:off x="925512" y="2953439"/>
            <a:ext cx="7250695" cy="33867"/>
            <a:chOff x="1168400" y="4166292"/>
            <a:chExt cx="7250695" cy="33867"/>
          </a:xfrm>
        </p:grpSpPr>
        <p:cxnSp>
          <p:nvCxnSpPr>
            <p:cNvPr id="32" name="Straight Connector 31"/>
            <p:cNvCxnSpPr/>
            <p:nvPr userDrawn="1"/>
          </p:nvCxnSpPr>
          <p:spPr>
            <a:xfrm>
              <a:off x="1168400" y="4166292"/>
              <a:ext cx="7250695" cy="0"/>
            </a:xfrm>
            <a:prstGeom prst="line">
              <a:avLst/>
            </a:prstGeom>
            <a:ln w="3175">
              <a:solidFill>
                <a:schemeClr val="accent4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1168400" y="4200159"/>
              <a:ext cx="7250695" cy="0"/>
            </a:xfrm>
            <a:prstGeom prst="line">
              <a:avLst/>
            </a:prstGeom>
            <a:ln w="3175">
              <a:solidFill>
                <a:schemeClr val="accent4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559119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Numbered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144B-2939-9A49-B014-915EC3E81866}" type="datetime1">
              <a:rPr lang="en-US" smtClean="0"/>
              <a:pPr/>
              <a:t>3/25/15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4"/>
          </p:nvPr>
        </p:nvSpPr>
        <p:spPr>
          <a:xfrm>
            <a:off x="4405847" y="1847153"/>
            <a:ext cx="3771900" cy="4379976"/>
          </a:xfrm>
        </p:spPr>
        <p:txBody>
          <a:bodyPr/>
          <a:lstStyle>
            <a:lvl1pPr marL="342900" indent="-342900">
              <a:lnSpc>
                <a:spcPct val="100000"/>
              </a:lnSpc>
              <a:spcAft>
                <a:spcPts val="400"/>
              </a:spcAft>
              <a:buClr>
                <a:schemeClr val="accent2"/>
              </a:buClr>
              <a:buFont typeface="+mj-ea"/>
              <a:buAutoNum type="circleNumDbPlain"/>
              <a:defRPr sz="1400">
                <a:solidFill>
                  <a:srgbClr val="618091"/>
                </a:solidFill>
              </a:defRPr>
            </a:lvl1pPr>
            <a:lvl2pPr marL="0" indent="0">
              <a:lnSpc>
                <a:spcPct val="100000"/>
              </a:lnSpc>
              <a:spcAft>
                <a:spcPts val="400"/>
              </a:spcAft>
              <a:buNone/>
              <a:defRPr sz="1400"/>
            </a:lvl2pPr>
            <a:lvl3pPr marL="594360">
              <a:lnSpc>
                <a:spcPct val="100000"/>
              </a:lnSpc>
              <a:spcAft>
                <a:spcPts val="400"/>
              </a:spcAft>
              <a:defRPr sz="1400"/>
            </a:lvl3pPr>
            <a:lvl4pPr marL="822960">
              <a:lnSpc>
                <a:spcPct val="100000"/>
              </a:lnSpc>
              <a:spcAft>
                <a:spcPts val="400"/>
              </a:spcAft>
              <a:defRPr sz="1400"/>
            </a:lvl4pPr>
            <a:lvl5pPr marL="1097280">
              <a:lnSpc>
                <a:spcPct val="100000"/>
              </a:lnSpc>
              <a:spcAft>
                <a:spcPts val="400"/>
              </a:spcAft>
              <a:defRPr sz="1400"/>
            </a:lvl5pPr>
            <a:lvl6pPr marL="1371600">
              <a:buClr>
                <a:schemeClr val="accent4"/>
              </a:buClr>
              <a:defRPr sz="1400">
                <a:solidFill>
                  <a:schemeClr val="accent3"/>
                </a:solidFill>
                <a:latin typeface="Helvetica"/>
                <a:cs typeface="Helvetica"/>
              </a:defRPr>
            </a:lvl6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2"/>
            <a:r>
              <a:rPr lang="en-US" dirty="0" smtClean="0"/>
              <a:t>Second level</a:t>
            </a:r>
          </a:p>
          <a:p>
            <a:pPr lvl="3"/>
            <a:r>
              <a:rPr lang="en-US" dirty="0" smtClean="0"/>
              <a:t>Third level</a:t>
            </a:r>
          </a:p>
          <a:p>
            <a:pPr lvl="4"/>
            <a:r>
              <a:rPr lang="en-US" dirty="0" smtClean="0"/>
              <a:t>Fourth level</a:t>
            </a:r>
          </a:p>
          <a:p>
            <a:pPr lvl="5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465997" y="952623"/>
            <a:ext cx="715866" cy="1940527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idx="13"/>
          </p:nvPr>
        </p:nvSpPr>
        <p:spPr>
          <a:xfrm>
            <a:off x="465997" y="1847153"/>
            <a:ext cx="3771900" cy="4379976"/>
          </a:xfrm>
        </p:spPr>
        <p:txBody>
          <a:bodyPr/>
          <a:lstStyle>
            <a:lvl1pPr marL="342900" indent="-342900">
              <a:lnSpc>
                <a:spcPct val="100000"/>
              </a:lnSpc>
              <a:spcAft>
                <a:spcPts val="400"/>
              </a:spcAft>
              <a:buClr>
                <a:schemeClr val="accent2"/>
              </a:buClr>
              <a:buFont typeface="+mj-ea"/>
              <a:buAutoNum type="circleNumDbPlain"/>
              <a:defRPr sz="1400">
                <a:solidFill>
                  <a:srgbClr val="618091"/>
                </a:solidFill>
              </a:defRPr>
            </a:lvl1pPr>
            <a:lvl2pPr marL="0" indent="0">
              <a:lnSpc>
                <a:spcPct val="100000"/>
              </a:lnSpc>
              <a:spcAft>
                <a:spcPts val="400"/>
              </a:spcAft>
              <a:buNone/>
              <a:defRPr sz="1400"/>
            </a:lvl2pPr>
            <a:lvl3pPr marL="594360">
              <a:lnSpc>
                <a:spcPct val="100000"/>
              </a:lnSpc>
              <a:spcAft>
                <a:spcPts val="400"/>
              </a:spcAft>
              <a:defRPr sz="1400"/>
            </a:lvl3pPr>
            <a:lvl4pPr marL="822960">
              <a:lnSpc>
                <a:spcPct val="100000"/>
              </a:lnSpc>
              <a:spcAft>
                <a:spcPts val="400"/>
              </a:spcAft>
              <a:defRPr sz="1400"/>
            </a:lvl4pPr>
            <a:lvl5pPr marL="1097280">
              <a:lnSpc>
                <a:spcPct val="100000"/>
              </a:lnSpc>
              <a:spcAft>
                <a:spcPts val="400"/>
              </a:spcAft>
              <a:defRPr sz="1400"/>
            </a:lvl5pPr>
            <a:lvl6pPr marL="1371600">
              <a:buClr>
                <a:schemeClr val="accent4"/>
              </a:buClr>
              <a:defRPr sz="1400">
                <a:solidFill>
                  <a:schemeClr val="accent3"/>
                </a:solidFill>
                <a:latin typeface="Helvetica"/>
                <a:cs typeface="Helvetica"/>
              </a:defRPr>
            </a:lvl6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2"/>
            <a:r>
              <a:rPr lang="en-US" dirty="0" smtClean="0"/>
              <a:t>Second level</a:t>
            </a:r>
          </a:p>
          <a:p>
            <a:pPr lvl="3"/>
            <a:r>
              <a:rPr lang="en-US" dirty="0" smtClean="0"/>
              <a:t>Third level</a:t>
            </a:r>
          </a:p>
          <a:p>
            <a:pPr lvl="4"/>
            <a:r>
              <a:rPr lang="en-US" dirty="0" smtClean="0"/>
              <a:t>Fourth level</a:t>
            </a:r>
          </a:p>
          <a:p>
            <a:pPr lvl="5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43045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Numbered 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144B-2939-9A49-B014-915EC3E81866}" type="datetime1">
              <a:rPr lang="en-US" smtClean="0"/>
              <a:pPr/>
              <a:t>3/25/15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4405847" y="1846263"/>
            <a:ext cx="3771900" cy="4368800"/>
          </a:xfrm>
        </p:spPr>
        <p:txBody>
          <a:bodyPr/>
          <a:lstStyle/>
          <a:p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465997" y="952623"/>
            <a:ext cx="715866" cy="1940527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3"/>
          </p:nvPr>
        </p:nvSpPr>
        <p:spPr>
          <a:xfrm>
            <a:off x="465997" y="1847153"/>
            <a:ext cx="3771900" cy="4379976"/>
          </a:xfrm>
        </p:spPr>
        <p:txBody>
          <a:bodyPr/>
          <a:lstStyle>
            <a:lvl1pPr marL="342900" indent="-342900">
              <a:lnSpc>
                <a:spcPct val="100000"/>
              </a:lnSpc>
              <a:spcAft>
                <a:spcPts val="400"/>
              </a:spcAft>
              <a:buClr>
                <a:schemeClr val="accent2"/>
              </a:buClr>
              <a:buFont typeface="+mj-ea"/>
              <a:buAutoNum type="circleNumDbPlain"/>
              <a:defRPr sz="1400">
                <a:solidFill>
                  <a:srgbClr val="618091"/>
                </a:solidFill>
              </a:defRPr>
            </a:lvl1pPr>
            <a:lvl2pPr marL="0" indent="0">
              <a:lnSpc>
                <a:spcPct val="100000"/>
              </a:lnSpc>
              <a:spcAft>
                <a:spcPts val="400"/>
              </a:spcAft>
              <a:buNone/>
              <a:defRPr sz="1400"/>
            </a:lvl2pPr>
            <a:lvl3pPr marL="594360">
              <a:lnSpc>
                <a:spcPct val="100000"/>
              </a:lnSpc>
              <a:spcAft>
                <a:spcPts val="400"/>
              </a:spcAft>
              <a:defRPr sz="1400"/>
            </a:lvl3pPr>
            <a:lvl4pPr marL="822960">
              <a:lnSpc>
                <a:spcPct val="100000"/>
              </a:lnSpc>
              <a:spcAft>
                <a:spcPts val="400"/>
              </a:spcAft>
              <a:defRPr sz="1400"/>
            </a:lvl4pPr>
            <a:lvl5pPr marL="1097280">
              <a:lnSpc>
                <a:spcPct val="100000"/>
              </a:lnSpc>
              <a:spcAft>
                <a:spcPts val="400"/>
              </a:spcAft>
              <a:defRPr sz="1400"/>
            </a:lvl5pPr>
            <a:lvl6pPr marL="1371600">
              <a:buClr>
                <a:schemeClr val="accent4"/>
              </a:buClr>
              <a:defRPr sz="1400">
                <a:solidFill>
                  <a:schemeClr val="accent3"/>
                </a:solidFill>
                <a:latin typeface="Helvetica"/>
                <a:cs typeface="Helvetica"/>
              </a:defRPr>
            </a:lvl6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2"/>
            <a:r>
              <a:rPr lang="en-US" dirty="0" smtClean="0"/>
              <a:t>Second level</a:t>
            </a:r>
          </a:p>
          <a:p>
            <a:pPr lvl="3"/>
            <a:r>
              <a:rPr lang="en-US" dirty="0" smtClean="0"/>
              <a:t>Third level</a:t>
            </a:r>
          </a:p>
          <a:p>
            <a:pPr lvl="4"/>
            <a:r>
              <a:rPr lang="en-US" dirty="0" smtClean="0"/>
              <a:t>Fourth level</a:t>
            </a:r>
          </a:p>
          <a:p>
            <a:pPr lvl="5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53240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Bulleted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144B-2939-9A49-B014-915EC3E81866}" type="datetime1">
              <a:rPr lang="en-US" smtClean="0"/>
              <a:pPr/>
              <a:t>3/25/15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Content Placeholder 3"/>
          <p:cNvSpPr>
            <a:spLocks noGrp="1"/>
          </p:cNvSpPr>
          <p:nvPr>
            <p:ph sz="half" idx="2"/>
          </p:nvPr>
        </p:nvSpPr>
        <p:spPr>
          <a:xfrm>
            <a:off x="4405847" y="1837151"/>
            <a:ext cx="3771900" cy="4378108"/>
          </a:xfrm>
        </p:spPr>
        <p:txBody>
          <a:bodyPr anchor="t" anchorCtr="0"/>
          <a:lstStyle>
            <a:lvl1pPr>
              <a:lnSpc>
                <a:spcPct val="100000"/>
              </a:lnSpc>
              <a:spcAft>
                <a:spcPts val="400"/>
              </a:spcAft>
              <a:defRPr sz="1400">
                <a:solidFill>
                  <a:srgbClr val="618091"/>
                </a:solidFill>
              </a:defRPr>
            </a:lvl1pPr>
            <a:lvl2pPr>
              <a:lnSpc>
                <a:spcPct val="100000"/>
              </a:lnSpc>
              <a:spcAft>
                <a:spcPts val="400"/>
              </a:spcAft>
              <a:defRPr sz="1400"/>
            </a:lvl2pPr>
            <a:lvl3pPr>
              <a:lnSpc>
                <a:spcPct val="100000"/>
              </a:lnSpc>
              <a:spcAft>
                <a:spcPts val="400"/>
              </a:spcAft>
              <a:defRPr sz="1400"/>
            </a:lvl3pPr>
            <a:lvl4pPr>
              <a:lnSpc>
                <a:spcPct val="100000"/>
              </a:lnSpc>
              <a:spcAft>
                <a:spcPts val="400"/>
              </a:spcAft>
              <a:defRPr sz="1400"/>
            </a:lvl4pPr>
            <a:lvl5pPr>
              <a:lnSpc>
                <a:spcPct val="100000"/>
              </a:lnSpc>
              <a:spcAft>
                <a:spcPts val="400"/>
              </a:spcAft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465997" y="952623"/>
            <a:ext cx="715866" cy="1940527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half" idx="1"/>
          </p:nvPr>
        </p:nvSpPr>
        <p:spPr>
          <a:xfrm>
            <a:off x="461920" y="1847153"/>
            <a:ext cx="3775976" cy="4378108"/>
          </a:xfrm>
        </p:spPr>
        <p:txBody>
          <a:bodyPr anchor="t" anchorCtr="0"/>
          <a:lstStyle>
            <a:lvl1pPr>
              <a:lnSpc>
                <a:spcPct val="100000"/>
              </a:lnSpc>
              <a:spcAft>
                <a:spcPts val="400"/>
              </a:spcAft>
              <a:defRPr sz="1400">
                <a:solidFill>
                  <a:srgbClr val="618091"/>
                </a:solidFill>
              </a:defRPr>
            </a:lvl1pPr>
            <a:lvl2pPr>
              <a:lnSpc>
                <a:spcPct val="100000"/>
              </a:lnSpc>
              <a:spcAft>
                <a:spcPts val="400"/>
              </a:spcAft>
              <a:defRPr sz="1400"/>
            </a:lvl2pPr>
            <a:lvl3pPr>
              <a:lnSpc>
                <a:spcPct val="100000"/>
              </a:lnSpc>
              <a:spcAft>
                <a:spcPts val="400"/>
              </a:spcAft>
              <a:defRPr sz="1400"/>
            </a:lvl3pPr>
            <a:lvl4pPr>
              <a:lnSpc>
                <a:spcPct val="100000"/>
              </a:lnSpc>
              <a:spcAft>
                <a:spcPts val="400"/>
              </a:spcAft>
              <a:defRPr sz="1400"/>
            </a:lvl4pPr>
            <a:lvl5pPr>
              <a:lnSpc>
                <a:spcPct val="100000"/>
              </a:lnSpc>
              <a:spcAft>
                <a:spcPts val="400"/>
              </a:spcAft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90923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image" Target="../media/image1.png"/><Relationship Id="rId21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0" y="1631620"/>
            <a:ext cx="9144000" cy="487489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0" y="1"/>
            <a:ext cx="9144000" cy="647711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954132" y="310162"/>
            <a:ext cx="6280441" cy="990107"/>
          </a:xfrm>
          <a:prstGeom prst="rect">
            <a:avLst/>
          </a:prstGeom>
        </p:spPr>
        <p:txBody>
          <a:bodyPr vert="horz" lIns="0" tIns="0" rIns="0" bIns="45720" rtlCol="0" anchor="b" anchorCtr="0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idx="1"/>
          </p:nvPr>
        </p:nvSpPr>
        <p:spPr>
          <a:xfrm>
            <a:off x="1128943" y="1847153"/>
            <a:ext cx="7048804" cy="4379976"/>
          </a:xfrm>
          <a:prstGeom prst="rect">
            <a:avLst/>
          </a:prstGeom>
        </p:spPr>
        <p:txBody>
          <a:bodyPr vert="horz" lIns="0" tIns="0" rIns="0" bIns="45720" rtlCol="0" anchor="t" anchorCtr="0">
            <a:no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 userDrawn="1">
            <p:ph type="dt" sz="half" idx="2"/>
          </p:nvPr>
        </p:nvSpPr>
        <p:spPr>
          <a:xfrm>
            <a:off x="8348677" y="6012887"/>
            <a:ext cx="667406" cy="202372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ctr">
              <a:defRPr sz="800" b="0" i="0">
                <a:solidFill>
                  <a:srgbClr val="618091"/>
                </a:solidFill>
                <a:latin typeface="Helvetica"/>
                <a:cs typeface="Helvetica"/>
              </a:defRPr>
            </a:lvl1pPr>
          </a:lstStyle>
          <a:p>
            <a:fld id="{FA3C144B-2939-9A49-B014-915EC3E81866}" type="datetime1">
              <a:rPr lang="en-US" smtClean="0"/>
              <a:pPr/>
              <a:t>3/25/15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3"/>
          </p:nvPr>
        </p:nvSpPr>
        <p:spPr>
          <a:xfrm>
            <a:off x="465996" y="6588598"/>
            <a:ext cx="7711751" cy="17232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800" b="0" i="1">
                <a:solidFill>
                  <a:schemeClr val="accent2"/>
                </a:solidFill>
                <a:latin typeface="Helvetica"/>
                <a:cs typeface="Helvetica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4"/>
          </p:nvPr>
        </p:nvSpPr>
        <p:spPr>
          <a:xfrm>
            <a:off x="8348677" y="5635665"/>
            <a:ext cx="667406" cy="514261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ctr">
              <a:defRPr sz="4000" b="0" i="0" kern="1200" spc="-500">
                <a:solidFill>
                  <a:schemeClr val="accent5"/>
                </a:solidFill>
                <a:latin typeface="Helvetica"/>
                <a:cs typeface="Helvetica"/>
              </a:defRPr>
            </a:lvl1pPr>
          </a:lstStyle>
          <a:p>
            <a:fld id="{17E276FA-8F89-B34D-A726-BE3FA1F8DD9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7225778" cy="10248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 descr="HCII-logo.png"/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7461" y="102485"/>
            <a:ext cx="1149887" cy="58474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1"/>
          <a:stretch>
            <a:fillRect/>
          </a:stretch>
        </p:blipFill>
        <p:spPr>
          <a:xfrm>
            <a:off x="83959" y="102485"/>
            <a:ext cx="764074" cy="857741"/>
          </a:xfrm>
          <a:prstGeom prst="rect">
            <a:avLst/>
          </a:prstGeom>
        </p:spPr>
      </p:pic>
      <p:sp>
        <p:nvSpPr>
          <p:cNvPr id="15" name="Trapezoid 64"/>
          <p:cNvSpPr>
            <a:spLocks/>
          </p:cNvSpPr>
          <p:nvPr userDrawn="1"/>
        </p:nvSpPr>
        <p:spPr bwMode="auto">
          <a:xfrm>
            <a:off x="609600" y="990600"/>
            <a:ext cx="344532" cy="1796703"/>
          </a:xfrm>
          <a:custGeom>
            <a:avLst/>
            <a:gdLst>
              <a:gd name="T0" fmla="*/ 0 w 457200"/>
              <a:gd name="T1" fmla="*/ 800100 h 800100"/>
              <a:gd name="T2" fmla="*/ 114300 w 457200"/>
              <a:gd name="T3" fmla="*/ 0 h 800100"/>
              <a:gd name="T4" fmla="*/ 342900 w 457200"/>
              <a:gd name="T5" fmla="*/ 0 h 800100"/>
              <a:gd name="T6" fmla="*/ 457200 w 457200"/>
              <a:gd name="T7" fmla="*/ 800100 h 800100"/>
              <a:gd name="T8" fmla="*/ 0 w 457200"/>
              <a:gd name="T9" fmla="*/ 800100 h 8001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457200" h="800100">
                <a:moveTo>
                  <a:pt x="0" y="800100"/>
                </a:moveTo>
                <a:lnTo>
                  <a:pt x="114300" y="0"/>
                </a:lnTo>
                <a:lnTo>
                  <a:pt x="342900" y="0"/>
                </a:lnTo>
                <a:lnTo>
                  <a:pt x="457200" y="800100"/>
                </a:lnTo>
                <a:lnTo>
                  <a:pt x="0" y="800100"/>
                </a:lnTo>
                <a:close/>
              </a:path>
            </a:pathLst>
          </a:custGeom>
          <a:gradFill rotWithShape="1">
            <a:gsLst>
              <a:gs pos="0">
                <a:srgbClr val="000000"/>
              </a:gs>
              <a:gs pos="100000">
                <a:srgbClr val="000000">
                  <a:gamma/>
                  <a:tint val="0"/>
                  <a:invGamma/>
                  <a:alpha val="0"/>
                </a:srgb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40000" dist="23000" dir="5400000" rotWithShape="0">
                    <a:srgbClr val="000000">
                      <a:alpha val="34999"/>
                    </a:srgb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0" y="-35282"/>
            <a:ext cx="9296400" cy="152399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7736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8" r:id="rId3"/>
    <p:sldLayoutId id="2147483660" r:id="rId4"/>
    <p:sldLayoutId id="2147483663" r:id="rId5"/>
    <p:sldLayoutId id="2147483651" r:id="rId6"/>
    <p:sldLayoutId id="2147483662" r:id="rId7"/>
    <p:sldLayoutId id="2147483666" r:id="rId8"/>
    <p:sldLayoutId id="2147483659" r:id="rId9"/>
    <p:sldLayoutId id="2147483667" r:id="rId10"/>
    <p:sldLayoutId id="2147483652" r:id="rId11"/>
    <p:sldLayoutId id="2147483665" r:id="rId12"/>
    <p:sldLayoutId id="2147483653" r:id="rId13"/>
    <p:sldLayoutId id="2147483664" r:id="rId14"/>
    <p:sldLayoutId id="2147483656" r:id="rId15"/>
    <p:sldLayoutId id="2147483657" r:id="rId16"/>
    <p:sldLayoutId id="2147483661" r:id="rId17"/>
    <p:sldLayoutId id="2147483658" r:id="rId18"/>
  </p:sldLayoutIdLst>
  <p:timing>
    <p:tnLst>
      <p:par>
        <p:cTn xmlns:p14="http://schemas.microsoft.com/office/powerpoint/2010/main" id="1" dur="indefinite" restart="never" nodeType="tmRoot"/>
      </p:par>
    </p:tnLst>
  </p:timing>
  <p:hf hdr="0"/>
  <p:txStyles>
    <p:titleStyle>
      <a:lvl1pPr algn="l" defTabSz="457200" rtl="0" eaLnBrk="1" latinLnBrk="0" hangingPunct="1">
        <a:lnSpc>
          <a:spcPts val="3400"/>
        </a:lnSpc>
        <a:spcBef>
          <a:spcPts val="0"/>
        </a:spcBef>
        <a:buNone/>
        <a:defRPr sz="3200" b="0" i="0" kern="1200">
          <a:solidFill>
            <a:schemeClr val="accent1"/>
          </a:solidFill>
          <a:latin typeface="Helvetica"/>
          <a:ea typeface="+mj-ea"/>
          <a:cs typeface="Helvetica"/>
        </a:defRPr>
      </a:lvl1pPr>
    </p:titleStyle>
    <p:bodyStyle>
      <a:lvl1pPr marL="228600" indent="-228600" algn="l" defTabSz="457200" rtl="0" eaLnBrk="1" latinLnBrk="0" hangingPunct="1">
        <a:spcBef>
          <a:spcPts val="0"/>
        </a:spcBef>
        <a:spcAft>
          <a:spcPts val="800"/>
        </a:spcAft>
        <a:buClr>
          <a:schemeClr val="accent3"/>
        </a:buClr>
        <a:buFont typeface="Arial"/>
        <a:buChar char="•"/>
        <a:defRPr sz="2800" b="0" i="0" kern="1200" baseline="0">
          <a:solidFill>
            <a:schemeClr val="accent3"/>
          </a:solidFill>
          <a:latin typeface="Helvetica"/>
          <a:ea typeface="+mn-ea"/>
          <a:cs typeface="Helvetica"/>
        </a:defRPr>
      </a:lvl1pPr>
      <a:lvl2pPr marL="457200" indent="-228600" algn="l" defTabSz="457200" rtl="0" eaLnBrk="1" latinLnBrk="0" hangingPunct="1">
        <a:spcBef>
          <a:spcPts val="0"/>
        </a:spcBef>
        <a:spcAft>
          <a:spcPts val="800"/>
        </a:spcAft>
        <a:buClr>
          <a:schemeClr val="accent2"/>
        </a:buClr>
        <a:buSzPct val="115000"/>
        <a:buFont typeface="Arial"/>
        <a:buChar char="•"/>
        <a:defRPr sz="2200" b="0" i="0" kern="1200" baseline="0">
          <a:solidFill>
            <a:schemeClr val="accent3"/>
          </a:solidFill>
          <a:latin typeface="Helvetica"/>
          <a:ea typeface="+mn-ea"/>
          <a:cs typeface="Helvetica"/>
        </a:defRPr>
      </a:lvl2pPr>
      <a:lvl3pPr marL="685800" indent="-228600" algn="l" defTabSz="457200" rtl="0" eaLnBrk="1" latinLnBrk="0" hangingPunct="1">
        <a:spcBef>
          <a:spcPts val="0"/>
        </a:spcBef>
        <a:spcAft>
          <a:spcPts val="800"/>
        </a:spcAft>
        <a:buClr>
          <a:schemeClr val="accent4"/>
        </a:buClr>
        <a:buFont typeface="Arial"/>
        <a:buChar char="•"/>
        <a:defRPr sz="2200" b="0" i="0" kern="1200" baseline="0">
          <a:solidFill>
            <a:schemeClr val="accent3"/>
          </a:solidFill>
          <a:latin typeface="Helvetica"/>
          <a:ea typeface="+mn-ea"/>
          <a:cs typeface="Helvetica"/>
        </a:defRPr>
      </a:lvl3pPr>
      <a:lvl4pPr marL="914400" indent="-228600" algn="l" defTabSz="457200" rtl="0" eaLnBrk="1" latinLnBrk="0" hangingPunct="1">
        <a:spcBef>
          <a:spcPts val="0"/>
        </a:spcBef>
        <a:spcAft>
          <a:spcPts val="800"/>
        </a:spcAft>
        <a:buClr>
          <a:schemeClr val="accent4"/>
        </a:buClr>
        <a:buFont typeface="Arial"/>
        <a:buChar char="•"/>
        <a:defRPr sz="2200" b="0" i="0" kern="1200" baseline="0">
          <a:solidFill>
            <a:schemeClr val="accent3"/>
          </a:solidFill>
          <a:latin typeface="Helvetica"/>
          <a:ea typeface="+mn-ea"/>
          <a:cs typeface="Helvetica"/>
        </a:defRPr>
      </a:lvl4pPr>
      <a:lvl5pPr marL="1143000" indent="-228600" algn="l" defTabSz="457200" rtl="0" eaLnBrk="1" latinLnBrk="0" hangingPunct="1">
        <a:spcBef>
          <a:spcPts val="0"/>
        </a:spcBef>
        <a:spcAft>
          <a:spcPts val="800"/>
        </a:spcAft>
        <a:buClr>
          <a:schemeClr val="accent4"/>
        </a:buClr>
        <a:buFont typeface="Arial"/>
        <a:buChar char="•"/>
        <a:defRPr sz="2200" b="0" i="0" kern="1200" baseline="0">
          <a:solidFill>
            <a:schemeClr val="accent3"/>
          </a:solidFill>
          <a:latin typeface="Helvetica"/>
          <a:ea typeface="+mn-ea"/>
          <a:cs typeface="Helvetica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2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4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5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5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5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5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4" Type="http://schemas.microsoft.com/office/2007/relationships/hdphoto" Target="../media/hdphoto1.wdp"/><Relationship Id="rId5" Type="http://schemas.openxmlformats.org/officeDocument/2006/relationships/image" Target="../media/image17.png"/><Relationship Id="rId6" Type="http://schemas.microsoft.com/office/2007/relationships/hdphoto" Target="../media/hdphoto2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8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4" Type="http://schemas.microsoft.com/office/2007/relationships/hdphoto" Target="../media/hdphoto3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1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3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923205" y="3518487"/>
            <a:ext cx="5253004" cy="1040870"/>
          </a:xfrm>
        </p:spPr>
        <p:txBody>
          <a:bodyPr/>
          <a:lstStyle/>
          <a:p>
            <a:r>
              <a:rPr lang="en-US" dirty="0" smtClean="0"/>
              <a:t>Networks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925513" y="4895317"/>
            <a:ext cx="7250112" cy="302207"/>
          </a:xfrm>
        </p:spPr>
        <p:txBody>
          <a:bodyPr/>
          <a:lstStyle/>
          <a:p>
            <a:r>
              <a:rPr lang="en-US" dirty="0" smtClean="0"/>
              <a:t>© Jennifer </a:t>
            </a:r>
            <a:r>
              <a:rPr lang="en-US" dirty="0" err="1" smtClean="0"/>
              <a:t>Mankoff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925513" y="5178670"/>
            <a:ext cx="7250112" cy="539750"/>
          </a:xfrm>
        </p:spPr>
        <p:txBody>
          <a:bodyPr/>
          <a:lstStyle/>
          <a:p>
            <a:r>
              <a:rPr lang="en-US" dirty="0" smtClean="0"/>
              <a:t>The Data Pipeline; HCII; Spring 2014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8826" y="2182260"/>
            <a:ext cx="764074" cy="857741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213391" y="1361665"/>
            <a:ext cx="471797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200" b="1" spc="200" dirty="0" smtClean="0">
                <a:latin typeface="Copperplate"/>
                <a:cs typeface="Copperplate"/>
              </a:rPr>
              <a:t>P</a:t>
            </a:r>
            <a:r>
              <a:rPr lang="en-US" sz="9600" b="1" spc="200" dirty="0" smtClean="0">
                <a:latin typeface="Copperplate"/>
                <a:cs typeface="Copperplate"/>
              </a:rPr>
              <a:t> </a:t>
            </a:r>
            <a:r>
              <a:rPr lang="en-US" sz="7200" b="1" spc="200" dirty="0" smtClean="0">
                <a:latin typeface="Copperplate"/>
                <a:cs typeface="Copperplate"/>
              </a:rPr>
              <a:t>peline</a:t>
            </a:r>
            <a:endParaRPr lang="en-US" sz="7200" spc="200" dirty="0">
              <a:latin typeface="Copperplate"/>
              <a:cs typeface="Copperplate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245000" y="1424168"/>
            <a:ext cx="4717973" cy="8463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900" b="1" dirty="0" smtClean="0"/>
              <a:t> </a:t>
            </a:r>
            <a:r>
              <a:rPr lang="en-US" sz="4900" b="1" dirty="0" smtClean="0">
                <a:latin typeface="Copperplate"/>
                <a:cs typeface="Copperplate"/>
              </a:rPr>
              <a:t>The Data</a:t>
            </a:r>
            <a:endParaRPr lang="en-US" sz="4900" dirty="0">
              <a:latin typeface="Copperplate"/>
              <a:cs typeface="Copperplate"/>
            </a:endParaRPr>
          </a:p>
        </p:txBody>
      </p:sp>
      <p:sp>
        <p:nvSpPr>
          <p:cNvPr id="11" name="Trapezoid 64"/>
          <p:cNvSpPr>
            <a:spLocks/>
          </p:cNvSpPr>
          <p:nvPr/>
        </p:nvSpPr>
        <p:spPr bwMode="auto">
          <a:xfrm>
            <a:off x="2245000" y="3040001"/>
            <a:ext cx="344532" cy="3399022"/>
          </a:xfrm>
          <a:custGeom>
            <a:avLst/>
            <a:gdLst>
              <a:gd name="T0" fmla="*/ 0 w 457200"/>
              <a:gd name="T1" fmla="*/ 800100 h 800100"/>
              <a:gd name="T2" fmla="*/ 114300 w 457200"/>
              <a:gd name="T3" fmla="*/ 0 h 800100"/>
              <a:gd name="T4" fmla="*/ 342900 w 457200"/>
              <a:gd name="T5" fmla="*/ 0 h 800100"/>
              <a:gd name="T6" fmla="*/ 457200 w 457200"/>
              <a:gd name="T7" fmla="*/ 800100 h 800100"/>
              <a:gd name="T8" fmla="*/ 0 w 457200"/>
              <a:gd name="T9" fmla="*/ 800100 h 8001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457200" h="800100">
                <a:moveTo>
                  <a:pt x="0" y="800100"/>
                </a:moveTo>
                <a:lnTo>
                  <a:pt x="114300" y="0"/>
                </a:lnTo>
                <a:lnTo>
                  <a:pt x="342900" y="0"/>
                </a:lnTo>
                <a:lnTo>
                  <a:pt x="457200" y="800100"/>
                </a:lnTo>
                <a:lnTo>
                  <a:pt x="0" y="800100"/>
                </a:lnTo>
                <a:close/>
              </a:path>
            </a:pathLst>
          </a:custGeom>
          <a:gradFill rotWithShape="1">
            <a:gsLst>
              <a:gs pos="0">
                <a:srgbClr val="000000"/>
              </a:gs>
              <a:gs pos="100000">
                <a:srgbClr val="000000">
                  <a:gamma/>
                  <a:tint val="0"/>
                  <a:invGamma/>
                  <a:alpha val="0"/>
                </a:srgb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40000" dist="23000" dir="5400000" rotWithShape="0">
                    <a:srgbClr val="000000">
                      <a:alpha val="34999"/>
                    </a:srgb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4825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Goals for Today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Review last lecture</a:t>
            </a:r>
          </a:p>
          <a:p>
            <a:r>
              <a:rPr lang="en-US" dirty="0" smtClean="0"/>
              <a:t>Quiz 7 answers</a:t>
            </a:r>
          </a:p>
          <a:p>
            <a:r>
              <a:rPr lang="en-US" dirty="0" smtClean="0"/>
              <a:t>Quiz 8</a:t>
            </a:r>
          </a:p>
          <a:p>
            <a:r>
              <a:rPr lang="en-US" b="1" dirty="0" smtClean="0"/>
              <a:t>Discussion of network science</a:t>
            </a:r>
          </a:p>
          <a:p>
            <a:r>
              <a:rPr lang="en-US" dirty="0" smtClean="0"/>
              <a:t>Byte 6 Alternate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3/25/15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62429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Very multidisciplinary field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Fields that contribute to network science</a:t>
            </a:r>
          </a:p>
          <a:p>
            <a:pPr lvl="1"/>
            <a:r>
              <a:rPr lang="en-US" dirty="0" smtClean="0"/>
              <a:t>computer science</a:t>
            </a:r>
          </a:p>
          <a:p>
            <a:pPr lvl="1"/>
            <a:r>
              <a:rPr lang="en-US" dirty="0"/>
              <a:t>a</a:t>
            </a:r>
            <a:r>
              <a:rPr lang="en-US" dirty="0" smtClean="0"/>
              <a:t>pplied mathematics</a:t>
            </a:r>
          </a:p>
          <a:p>
            <a:pPr lvl="1"/>
            <a:r>
              <a:rPr lang="en-US" dirty="0" smtClean="0"/>
              <a:t>operations </a:t>
            </a:r>
            <a:r>
              <a:rPr lang="en-US" dirty="0"/>
              <a:t>research </a:t>
            </a:r>
            <a:endParaRPr lang="en-US" dirty="0" smtClean="0"/>
          </a:p>
          <a:p>
            <a:pPr lvl="1"/>
            <a:r>
              <a:rPr lang="en-US" dirty="0" smtClean="0"/>
              <a:t>physics</a:t>
            </a:r>
          </a:p>
          <a:p>
            <a:pPr lvl="1"/>
            <a:r>
              <a:rPr lang="en-US" dirty="0" smtClean="0"/>
              <a:t>economics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ociology</a:t>
            </a:r>
          </a:p>
          <a:p>
            <a:pPr marL="0" indent="0">
              <a:buNone/>
            </a:pPr>
            <a:r>
              <a:rPr lang="en-US" dirty="0" smtClean="0"/>
              <a:t>Based much of this material on Easley &amp; Kleinberg (excellent, free online book): Networks, Crowds &amp; Markets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3/25/15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www.cs.cornell.edu</a:t>
            </a:r>
            <a:r>
              <a:rPr lang="en-US" dirty="0"/>
              <a:t>/home/</a:t>
            </a:r>
            <a:r>
              <a:rPr lang="en-US" dirty="0" err="1"/>
              <a:t>kleinber</a:t>
            </a:r>
            <a:r>
              <a:rPr lang="en-US" dirty="0"/>
              <a:t>/networks-book/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88467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network?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3/25/15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32804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network?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Pick one</a:t>
            </a:r>
          </a:p>
          <a:p>
            <a:pPr lvl="1"/>
            <a:r>
              <a:rPr lang="en-US" dirty="0" smtClean="0"/>
              <a:t>What are the nodes?</a:t>
            </a:r>
          </a:p>
          <a:p>
            <a:pPr lvl="1"/>
            <a:r>
              <a:rPr lang="en-US" dirty="0" smtClean="0"/>
              <a:t>What are the links? </a:t>
            </a:r>
          </a:p>
          <a:p>
            <a:pPr lvl="1"/>
            <a:r>
              <a:rPr lang="en-US" dirty="0" smtClean="0"/>
              <a:t>How would you go about mapping it out? Can it be? </a:t>
            </a:r>
          </a:p>
          <a:p>
            <a:pPr lvl="1"/>
            <a:r>
              <a:rPr lang="en-US" dirty="0" smtClean="0"/>
              <a:t>Why do you care about it</a:t>
            </a:r>
          </a:p>
          <a:p>
            <a:pPr marL="0" indent="0">
              <a:buNone/>
            </a:pPr>
            <a:r>
              <a:rPr lang="en-US" dirty="0" smtClean="0"/>
              <a:t>[discuss with a neighbor]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3/25/15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99621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networks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 smtClean="0"/>
              <a:t>Collaboration </a:t>
            </a:r>
            <a:r>
              <a:rPr lang="en-US" i="1" dirty="0"/>
              <a:t>graphs</a:t>
            </a:r>
            <a:r>
              <a:rPr lang="en-US" dirty="0"/>
              <a:t> record who works with whom in a </a:t>
            </a:r>
            <a:r>
              <a:rPr lang="en-US" dirty="0" smtClean="0"/>
              <a:t>specific setting. Nodes are people, edges are shared work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3/25/15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72107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networks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 smtClean="0"/>
              <a:t>Collaboration </a:t>
            </a:r>
            <a:r>
              <a:rPr lang="en-US" i="1" dirty="0"/>
              <a:t>graphs</a:t>
            </a:r>
            <a:r>
              <a:rPr lang="en-US" dirty="0"/>
              <a:t> </a:t>
            </a:r>
            <a:endParaRPr lang="en-US" dirty="0" smtClean="0"/>
          </a:p>
          <a:p>
            <a:r>
              <a:rPr lang="en-US" i="1" dirty="0" smtClean="0"/>
              <a:t>Who</a:t>
            </a:r>
            <a:r>
              <a:rPr lang="en-US" i="1" dirty="0"/>
              <a:t>-talks-to-Whom g</a:t>
            </a:r>
            <a:r>
              <a:rPr lang="en-US" i="1" dirty="0" smtClean="0"/>
              <a:t>raphs </a:t>
            </a:r>
            <a:r>
              <a:rPr lang="en-US" dirty="0" smtClean="0"/>
              <a:t>(could be call graphs; face-to-face; </a:t>
            </a:r>
            <a:r>
              <a:rPr lang="en-US" dirty="0" err="1" smtClean="0"/>
              <a:t>im</a:t>
            </a:r>
            <a:r>
              <a:rPr lang="en-US" dirty="0" smtClean="0"/>
              <a:t> data; …). Nodes are people, edges are communications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3/25/15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78038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networks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 smtClean="0"/>
              <a:t>Collaboration </a:t>
            </a:r>
            <a:r>
              <a:rPr lang="en-US" i="1" dirty="0"/>
              <a:t>graphs</a:t>
            </a:r>
            <a:r>
              <a:rPr lang="en-US" dirty="0"/>
              <a:t> </a:t>
            </a:r>
            <a:endParaRPr lang="en-US" dirty="0" smtClean="0"/>
          </a:p>
          <a:p>
            <a:r>
              <a:rPr lang="en-US" i="1" dirty="0" smtClean="0"/>
              <a:t>Who</a:t>
            </a:r>
            <a:r>
              <a:rPr lang="en-US" i="1" dirty="0"/>
              <a:t>-talks-to-Whom g</a:t>
            </a:r>
            <a:r>
              <a:rPr lang="en-US" i="1" dirty="0" smtClean="0"/>
              <a:t>raphs </a:t>
            </a:r>
            <a:endParaRPr lang="en-US" dirty="0" smtClean="0"/>
          </a:p>
          <a:p>
            <a:r>
              <a:rPr lang="en-US" i="1" dirty="0" smtClean="0"/>
              <a:t>Information Linkage graphs </a:t>
            </a:r>
            <a:r>
              <a:rPr lang="en-US" dirty="0" smtClean="0"/>
              <a:t>such as the web or citations have info as nodes, and links as edges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3/25/15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1875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networks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 smtClean="0"/>
              <a:t>Collaboration </a:t>
            </a:r>
            <a:r>
              <a:rPr lang="en-US" i="1" dirty="0"/>
              <a:t>graphs</a:t>
            </a:r>
            <a:r>
              <a:rPr lang="en-US" dirty="0"/>
              <a:t> </a:t>
            </a:r>
            <a:endParaRPr lang="en-US" dirty="0" smtClean="0"/>
          </a:p>
          <a:p>
            <a:r>
              <a:rPr lang="en-US" i="1" dirty="0" smtClean="0"/>
              <a:t>Who</a:t>
            </a:r>
            <a:r>
              <a:rPr lang="en-US" i="1" dirty="0"/>
              <a:t>-talks-to-Whom g</a:t>
            </a:r>
            <a:r>
              <a:rPr lang="en-US" i="1" dirty="0" smtClean="0"/>
              <a:t>raphs </a:t>
            </a:r>
          </a:p>
          <a:p>
            <a:r>
              <a:rPr lang="en-US" i="1" dirty="0" smtClean="0"/>
              <a:t>Information Linkage graphs</a:t>
            </a:r>
          </a:p>
          <a:p>
            <a:r>
              <a:rPr lang="en-US" i="1" dirty="0" smtClean="0"/>
              <a:t>Physical networks </a:t>
            </a:r>
            <a:r>
              <a:rPr lang="en-US" dirty="0" smtClean="0"/>
              <a:t>such as interconnected computers, cities &amp; roads have physical things as nodes and various edges</a:t>
            </a:r>
            <a:endParaRPr lang="en-US" i="1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3/25/15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07218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networks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 smtClean="0"/>
              <a:t>Collaboration </a:t>
            </a:r>
            <a:r>
              <a:rPr lang="en-US" i="1" dirty="0"/>
              <a:t>graphs</a:t>
            </a:r>
            <a:r>
              <a:rPr lang="en-US" dirty="0"/>
              <a:t> </a:t>
            </a:r>
            <a:endParaRPr lang="en-US" dirty="0" smtClean="0"/>
          </a:p>
          <a:p>
            <a:r>
              <a:rPr lang="en-US" i="1" dirty="0" smtClean="0"/>
              <a:t>Who</a:t>
            </a:r>
            <a:r>
              <a:rPr lang="en-US" i="1" dirty="0"/>
              <a:t>-talks-to-Whom g</a:t>
            </a:r>
            <a:r>
              <a:rPr lang="en-US" i="1" dirty="0" smtClean="0"/>
              <a:t>raphs </a:t>
            </a:r>
          </a:p>
          <a:p>
            <a:r>
              <a:rPr lang="en-US" i="1" dirty="0" smtClean="0"/>
              <a:t>Information Linkage graphs</a:t>
            </a:r>
          </a:p>
          <a:p>
            <a:r>
              <a:rPr lang="en-US" i="1" dirty="0" smtClean="0"/>
              <a:t>Physical networks</a:t>
            </a:r>
          </a:p>
          <a:p>
            <a:r>
              <a:rPr lang="en-US" i="1" dirty="0" smtClean="0"/>
              <a:t>Natural World networks </a:t>
            </a:r>
            <a:r>
              <a:rPr lang="en-US" dirty="0" smtClean="0"/>
              <a:t>include food webs (who eats whom) or the brain’s neural connections</a:t>
            </a:r>
            <a:endParaRPr lang="en-US" i="1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3/25/15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44038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 Structure is … Revealing</a:t>
            </a:r>
            <a:endParaRPr lang="en-US" dirty="0"/>
          </a:p>
        </p:txBody>
      </p:sp>
      <p:pic>
        <p:nvPicPr>
          <p:cNvPr id="7" name="Content Placeholder 6" descr="Screen Shot 2015-03-24 at 10.53.54 AM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94" b="3194"/>
          <a:stretch>
            <a:fillRect/>
          </a:stretch>
        </p:blipFill>
        <p:spPr/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3/25/15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Image from http://</a:t>
            </a:r>
            <a:r>
              <a:rPr lang="en-US" dirty="0" err="1"/>
              <a:t>wwwpersonal.umich.edu</a:t>
            </a:r>
            <a:r>
              <a:rPr lang="en-US" dirty="0" smtClean="0"/>
              <a:t>/</a:t>
            </a:r>
            <a:r>
              <a:rPr lang="en-US" dirty="0" err="1" smtClean="0"/>
              <a:t>ladamic</a:t>
            </a:r>
            <a:r>
              <a:rPr lang="en-US" dirty="0"/>
              <a:t>/</a:t>
            </a:r>
            <a:r>
              <a:rPr lang="en-US" dirty="0" err="1"/>
              <a:t>img</a:t>
            </a:r>
            <a:r>
              <a:rPr lang="en-US" dirty="0"/>
              <a:t>/</a:t>
            </a:r>
            <a:r>
              <a:rPr lang="en-US" dirty="0" err="1" smtClean="0"/>
              <a:t>politicalblogs.jpg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6368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Goals for Today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Review last lecture</a:t>
            </a:r>
          </a:p>
          <a:p>
            <a:r>
              <a:rPr lang="en-US" dirty="0" smtClean="0"/>
              <a:t>Quiz 7 answers</a:t>
            </a:r>
          </a:p>
          <a:p>
            <a:r>
              <a:rPr lang="en-US" dirty="0" smtClean="0"/>
              <a:t>Quiz 8</a:t>
            </a:r>
          </a:p>
          <a:p>
            <a:r>
              <a:rPr lang="en-US" dirty="0" smtClean="0"/>
              <a:t>Discussion of network science</a:t>
            </a:r>
          </a:p>
          <a:p>
            <a:r>
              <a:rPr lang="en-US" dirty="0" smtClean="0"/>
              <a:t>Byte 6 Alternate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3/25/15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17285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 Structure is … </a:t>
            </a:r>
            <a:r>
              <a:rPr lang="en-US" dirty="0" smtClean="0"/>
              <a:t>Reactive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3/25/15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20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One change affects others</a:t>
            </a:r>
          </a:p>
          <a:p>
            <a:pPr marL="0" indent="0">
              <a:buNone/>
            </a:pPr>
            <a:r>
              <a:rPr lang="en-US" dirty="0" smtClean="0"/>
              <a:t>Relationships are complex</a:t>
            </a:r>
            <a:endParaRPr lang="en-US" dirty="0"/>
          </a:p>
        </p:txBody>
      </p:sp>
      <p:pic>
        <p:nvPicPr>
          <p:cNvPr id="8" name="Picture 7" descr="Screen Shot 2015-03-23 at 9.39.55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08300"/>
            <a:ext cx="5194300" cy="3949700"/>
          </a:xfrm>
          <a:prstGeom prst="rect">
            <a:avLst/>
          </a:prstGeom>
        </p:spPr>
      </p:pic>
      <p:pic>
        <p:nvPicPr>
          <p:cNvPr id="9" name="Picture 8" descr="Screen Shot 2015-03-23 at 9.40.14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5100" y="2956398"/>
            <a:ext cx="5552280" cy="3901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3170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 we want to </a:t>
            </a:r>
            <a:br>
              <a:rPr lang="en-US" dirty="0" smtClean="0"/>
            </a:br>
            <a:r>
              <a:rPr lang="en-US" dirty="0" smtClean="0"/>
              <a:t>know about a network?</a:t>
            </a:r>
            <a:endParaRPr lang="en-US" dirty="0"/>
          </a:p>
        </p:txBody>
      </p:sp>
      <p:pic>
        <p:nvPicPr>
          <p:cNvPr id="7" name="Content Placeholder 6" descr="Screen Shot 2015-03-24 at 11.10.58 AM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46" b="5946"/>
          <a:stretch>
            <a:fillRect/>
          </a:stretch>
        </p:blipFill>
        <p:spPr/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3/25/15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Image from http://</a:t>
            </a:r>
            <a:r>
              <a:rPr lang="en-US" dirty="0" err="1"/>
              <a:t>wwwpersonal.umich.edu</a:t>
            </a:r>
            <a:r>
              <a:rPr lang="en-US" dirty="0" smtClean="0"/>
              <a:t>/</a:t>
            </a:r>
            <a:r>
              <a:rPr lang="en-US" dirty="0" err="1" smtClean="0"/>
              <a:t>ladamic</a:t>
            </a:r>
            <a:r>
              <a:rPr lang="en-US" dirty="0"/>
              <a:t>/</a:t>
            </a:r>
            <a:r>
              <a:rPr lang="en-US" dirty="0" err="1"/>
              <a:t>img</a:t>
            </a:r>
            <a:r>
              <a:rPr lang="en-US" dirty="0"/>
              <a:t>/</a:t>
            </a:r>
            <a:r>
              <a:rPr lang="en-US" dirty="0" err="1"/>
              <a:t>hplabsemailhierarchy.jpg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21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833168" y="1477821"/>
            <a:ext cx="63606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 corporate e-mail communication network</a:t>
            </a:r>
          </a:p>
        </p:txBody>
      </p:sp>
    </p:spTree>
    <p:extLst>
      <p:ext uri="{BB962C8B-B14F-4D97-AF65-F5344CB8AC3E}">
        <p14:creationId xmlns:p14="http://schemas.microsoft.com/office/powerpoint/2010/main" val="17176026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Measuring Connectivity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3/25/15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Image from http://</a:t>
            </a:r>
            <a:r>
              <a:rPr lang="en-US" dirty="0" err="1"/>
              <a:t>wwwpersonal.umich.edu</a:t>
            </a:r>
            <a:r>
              <a:rPr lang="en-US" dirty="0" smtClean="0"/>
              <a:t>/</a:t>
            </a:r>
            <a:r>
              <a:rPr lang="en-US" dirty="0" err="1" smtClean="0"/>
              <a:t>ladamic</a:t>
            </a:r>
            <a:r>
              <a:rPr lang="en-US" dirty="0"/>
              <a:t>/</a:t>
            </a:r>
            <a:r>
              <a:rPr lang="en-US" dirty="0" err="1"/>
              <a:t>img</a:t>
            </a:r>
            <a:r>
              <a:rPr lang="en-US" dirty="0"/>
              <a:t>/</a:t>
            </a:r>
            <a:r>
              <a:rPr lang="en-US" dirty="0" err="1"/>
              <a:t>hplabsemailhierarchy.jpg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22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Important to know about groups within a network. How big? Are there many or just one? Which people are central to those groups?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40153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Measuring Connectivity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3/25/15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Image from http://</a:t>
            </a:r>
            <a:r>
              <a:rPr lang="en-US" dirty="0" err="1"/>
              <a:t>wwwpersonal.umich.edu</a:t>
            </a:r>
            <a:r>
              <a:rPr lang="en-US" dirty="0" smtClean="0"/>
              <a:t>/</a:t>
            </a:r>
            <a:r>
              <a:rPr lang="en-US" dirty="0" err="1" smtClean="0"/>
              <a:t>ladamic</a:t>
            </a:r>
            <a:r>
              <a:rPr lang="en-US" dirty="0"/>
              <a:t>/</a:t>
            </a:r>
            <a:r>
              <a:rPr lang="en-US" dirty="0" err="1"/>
              <a:t>img</a:t>
            </a:r>
            <a:r>
              <a:rPr lang="en-US" dirty="0"/>
              <a:t>/</a:t>
            </a:r>
            <a:r>
              <a:rPr lang="en-US" dirty="0" err="1"/>
              <a:t>hplabsemailhierarchy.jpg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23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Important to know about groups within a network. How big? Are there many or just one? Which people are central to those groups?</a:t>
            </a:r>
          </a:p>
          <a:p>
            <a:pPr marL="228600" lvl="1" indent="0">
              <a:buNone/>
            </a:pPr>
            <a:r>
              <a:rPr lang="en-US" dirty="0" smtClean="0"/>
              <a:t>Many algorithms for this </a:t>
            </a:r>
          </a:p>
          <a:p>
            <a:pPr marL="228600" lvl="1" indent="0">
              <a:buNone/>
            </a:pPr>
            <a:endParaRPr lang="en-US" dirty="0" smtClean="0"/>
          </a:p>
          <a:p>
            <a:pPr marL="228600" lvl="1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9056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Measuring Connectivity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3/25/15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Image from http://</a:t>
            </a:r>
            <a:r>
              <a:rPr lang="en-US" dirty="0" err="1"/>
              <a:t>wwwpersonal.umich.edu</a:t>
            </a:r>
            <a:r>
              <a:rPr lang="en-US" dirty="0" smtClean="0"/>
              <a:t>/</a:t>
            </a:r>
            <a:r>
              <a:rPr lang="en-US" dirty="0" err="1" smtClean="0"/>
              <a:t>ladamic</a:t>
            </a:r>
            <a:r>
              <a:rPr lang="en-US" dirty="0"/>
              <a:t>/</a:t>
            </a:r>
            <a:r>
              <a:rPr lang="en-US" dirty="0" err="1"/>
              <a:t>img</a:t>
            </a:r>
            <a:r>
              <a:rPr lang="en-US" dirty="0"/>
              <a:t>/</a:t>
            </a:r>
            <a:r>
              <a:rPr lang="en-US" dirty="0" err="1"/>
              <a:t>hplabsemailhierarchy.jpg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24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Important to know about groups within a network. How big? Are there many or just one? Which people are central to those groups?</a:t>
            </a:r>
          </a:p>
          <a:p>
            <a:pPr marL="228600" lvl="1" indent="0">
              <a:buNone/>
            </a:pPr>
            <a:r>
              <a:rPr lang="en-US" dirty="0" smtClean="0"/>
              <a:t>Cliques describe people all connected to each other (maybe by a short path</a:t>
            </a:r>
          </a:p>
          <a:p>
            <a:pPr marL="228600" lvl="1" indent="0">
              <a:buNone/>
            </a:pPr>
            <a:endParaRPr lang="en-US" dirty="0" smtClean="0"/>
          </a:p>
          <a:p>
            <a:pPr marL="228600" lvl="1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83460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Measuring Connectivity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3/25/15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Image from http://</a:t>
            </a:r>
            <a:r>
              <a:rPr lang="en-US" dirty="0" err="1"/>
              <a:t>wwwpersonal.umich.edu</a:t>
            </a:r>
            <a:r>
              <a:rPr lang="en-US" dirty="0" smtClean="0"/>
              <a:t>/</a:t>
            </a:r>
            <a:r>
              <a:rPr lang="en-US" dirty="0" err="1" smtClean="0"/>
              <a:t>ladamic</a:t>
            </a:r>
            <a:r>
              <a:rPr lang="en-US" dirty="0"/>
              <a:t>/</a:t>
            </a:r>
            <a:r>
              <a:rPr lang="en-US" dirty="0" err="1"/>
              <a:t>img</a:t>
            </a:r>
            <a:r>
              <a:rPr lang="en-US" dirty="0"/>
              <a:t>/</a:t>
            </a:r>
            <a:r>
              <a:rPr lang="en-US" dirty="0" err="1"/>
              <a:t>hplabsemailhierarchy.jpg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25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Important to know about groups within a network. How big? Are there many or just one? Which people are central to those groups?</a:t>
            </a:r>
          </a:p>
          <a:p>
            <a:pPr marL="228600" lvl="1" indent="0">
              <a:buNone/>
            </a:pPr>
            <a:r>
              <a:rPr lang="en-US" dirty="0" smtClean="0"/>
              <a:t>Cliques describe people all connected to each other (maybe by a short path</a:t>
            </a:r>
          </a:p>
          <a:p>
            <a:pPr marL="228600" lvl="1" indent="0">
              <a:buNone/>
            </a:pPr>
            <a:r>
              <a:rPr lang="en-US" dirty="0" smtClean="0"/>
              <a:t>Cores describe people all connected to at least k other people in the same group </a:t>
            </a:r>
            <a:r>
              <a:rPr lang="en-US" i="1" dirty="0" smtClean="0"/>
              <a:t>[we will use the k-core algorithm in Byte 6]</a:t>
            </a:r>
          </a:p>
          <a:p>
            <a:pPr marL="228600" lvl="1" indent="0">
              <a:buNone/>
            </a:pPr>
            <a:r>
              <a:rPr lang="en-US" dirty="0" smtClean="0"/>
              <a:t>Components describe parts of a graph that are</a:t>
            </a:r>
          </a:p>
          <a:p>
            <a:pPr marL="228600" lvl="1" indent="0">
              <a:buNone/>
            </a:pPr>
            <a:endParaRPr lang="en-US" dirty="0" smtClean="0"/>
          </a:p>
          <a:p>
            <a:pPr marL="228600" lvl="1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74781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Measuring Connectivity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3/25/15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Image from http://</a:t>
            </a:r>
            <a:r>
              <a:rPr lang="en-US" dirty="0" err="1"/>
              <a:t>wwwpersonal.umich.edu</a:t>
            </a:r>
            <a:r>
              <a:rPr lang="en-US" dirty="0" smtClean="0"/>
              <a:t>/</a:t>
            </a:r>
            <a:r>
              <a:rPr lang="en-US" dirty="0" err="1" smtClean="0"/>
              <a:t>ladamic</a:t>
            </a:r>
            <a:r>
              <a:rPr lang="en-US" dirty="0"/>
              <a:t>/</a:t>
            </a:r>
            <a:r>
              <a:rPr lang="en-US" dirty="0" err="1"/>
              <a:t>img</a:t>
            </a:r>
            <a:r>
              <a:rPr lang="en-US" dirty="0"/>
              <a:t>/</a:t>
            </a:r>
            <a:r>
              <a:rPr lang="en-US" dirty="0" err="1"/>
              <a:t>hplabsemailhierarchy.jpg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26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Important to know about groups within a network. How big? Are there many or just one? Which people are central to those groups?</a:t>
            </a:r>
          </a:p>
          <a:p>
            <a:pPr marL="228600" lvl="1" indent="0">
              <a:buNone/>
            </a:pPr>
            <a:r>
              <a:rPr lang="en-US" dirty="0" smtClean="0"/>
              <a:t>Cliques describe people all connected to each other (maybe by a short path</a:t>
            </a:r>
          </a:p>
          <a:p>
            <a:pPr marL="228600" lvl="1" indent="0">
              <a:buNone/>
            </a:pPr>
            <a:r>
              <a:rPr lang="en-US" dirty="0" smtClean="0"/>
              <a:t>Cores describe people all connected to at least k other people in the same group </a:t>
            </a:r>
            <a:r>
              <a:rPr lang="en-US" i="1" dirty="0" smtClean="0"/>
              <a:t>[we will use the k-core algorithm in Byte 6]</a:t>
            </a:r>
          </a:p>
          <a:p>
            <a:pPr marL="228600" lvl="1" indent="0">
              <a:buNone/>
            </a:pPr>
            <a:r>
              <a:rPr lang="en-US" dirty="0" smtClean="0"/>
              <a:t>Components </a:t>
            </a:r>
            <a:r>
              <a:rPr lang="en-US" dirty="0" err="1" smtClean="0"/>
              <a:t>subgraphs</a:t>
            </a:r>
            <a:r>
              <a:rPr lang="en-US" dirty="0" smtClean="0"/>
              <a:t> that are not connected with each other </a:t>
            </a:r>
          </a:p>
          <a:p>
            <a:pPr marL="228600" lvl="1" indent="0">
              <a:buNone/>
            </a:pPr>
            <a:endParaRPr lang="en-US" dirty="0" smtClean="0"/>
          </a:p>
          <a:p>
            <a:pPr marL="228600" lvl="1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26689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 we want to </a:t>
            </a:r>
            <a:br>
              <a:rPr lang="en-US" dirty="0" smtClean="0"/>
            </a:br>
            <a:r>
              <a:rPr lang="en-US" dirty="0" smtClean="0"/>
              <a:t>know about a network?</a:t>
            </a:r>
            <a:endParaRPr lang="en-US" dirty="0"/>
          </a:p>
        </p:txBody>
      </p:sp>
      <p:pic>
        <p:nvPicPr>
          <p:cNvPr id="7" name="Content Placeholder 6" descr="Screen Shot 2015-03-24 at 11.10.58 AM.png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16" r="-4078" b="45587"/>
          <a:stretch/>
        </p:blipFill>
        <p:spPr/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3/25/15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Image from http://</a:t>
            </a:r>
            <a:r>
              <a:rPr lang="en-US" dirty="0" err="1"/>
              <a:t>wwwpersonal.umich.edu</a:t>
            </a:r>
            <a:r>
              <a:rPr lang="en-US" dirty="0"/>
              <a:t>/</a:t>
            </a:r>
            <a:r>
              <a:rPr lang="en-US" dirty="0" err="1"/>
              <a:t>ladamic</a:t>
            </a:r>
            <a:r>
              <a:rPr lang="en-US" dirty="0"/>
              <a:t>/</a:t>
            </a:r>
            <a:r>
              <a:rPr lang="en-US" dirty="0" err="1"/>
              <a:t>img</a:t>
            </a:r>
            <a:r>
              <a:rPr lang="en-US" dirty="0"/>
              <a:t>/</a:t>
            </a:r>
            <a:r>
              <a:rPr lang="en-US" dirty="0" err="1"/>
              <a:t>hplabsemailhierarchy.jpg</a:t>
            </a:r>
            <a:endParaRPr lang="en-US" dirty="0"/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27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833168" y="1477821"/>
            <a:ext cx="63606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 corporate e-mail communication network</a:t>
            </a:r>
          </a:p>
        </p:txBody>
      </p:sp>
      <p:sp>
        <p:nvSpPr>
          <p:cNvPr id="3" name="Rectangle 2"/>
          <p:cNvSpPr/>
          <p:nvPr/>
        </p:nvSpPr>
        <p:spPr>
          <a:xfrm>
            <a:off x="1415143" y="2286000"/>
            <a:ext cx="1288143" cy="907143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ular Callout 8"/>
          <p:cNvSpPr/>
          <p:nvPr/>
        </p:nvSpPr>
        <p:spPr>
          <a:xfrm>
            <a:off x="3918858" y="2001041"/>
            <a:ext cx="1415143" cy="720388"/>
          </a:xfrm>
          <a:prstGeom prst="wedgeRectCallout">
            <a:avLst>
              <a:gd name="adj1" fmla="val -134936"/>
              <a:gd name="adj2" fmla="val 2142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r>
              <a:rPr lang="en-US" dirty="0" smtClean="0"/>
              <a:t>trong Ties </a:t>
            </a:r>
            <a:r>
              <a:rPr lang="en-US" dirty="0" err="1" smtClean="0"/>
              <a:t>vs</a:t>
            </a:r>
            <a:r>
              <a:rPr lang="en-US" dirty="0" smtClean="0"/>
              <a:t> weak ties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5588000" y="4234543"/>
            <a:ext cx="689430" cy="1244600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ular Callout 10"/>
          <p:cNvSpPr/>
          <p:nvPr/>
        </p:nvSpPr>
        <p:spPr>
          <a:xfrm>
            <a:off x="3962400" y="2079170"/>
            <a:ext cx="1313543" cy="595085"/>
          </a:xfrm>
          <a:prstGeom prst="wedgeRectCallout">
            <a:avLst>
              <a:gd name="adj1" fmla="val 87552"/>
              <a:gd name="adj2" fmla="val 304959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Strong ties </a:t>
            </a:r>
            <a:r>
              <a:rPr lang="en-US" dirty="0" err="1" smtClean="0"/>
              <a:t>vs</a:t>
            </a:r>
            <a:r>
              <a:rPr lang="en-US" dirty="0" smtClean="0"/>
              <a:t> weak ties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79921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is this important?</a:t>
            </a:r>
            <a:endParaRPr lang="en-US" dirty="0"/>
          </a:p>
        </p:txBody>
      </p:sp>
      <p:pic>
        <p:nvPicPr>
          <p:cNvPr id="7" name="Content Placeholder 6" descr="Screen Shot 2015-03-24 at 11.10.58 AM.png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16" r="-4078" b="45587"/>
          <a:stretch/>
        </p:blipFill>
        <p:spPr/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3/25/15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Image from http://</a:t>
            </a:r>
            <a:r>
              <a:rPr lang="en-US" dirty="0" err="1"/>
              <a:t>wwwpersonal.umich.edu</a:t>
            </a:r>
            <a:r>
              <a:rPr lang="en-US" dirty="0"/>
              <a:t>/</a:t>
            </a:r>
            <a:r>
              <a:rPr lang="en-US" dirty="0" err="1"/>
              <a:t>ladamic</a:t>
            </a:r>
            <a:r>
              <a:rPr lang="en-US" dirty="0"/>
              <a:t>/</a:t>
            </a:r>
            <a:r>
              <a:rPr lang="en-US" dirty="0" err="1"/>
              <a:t>img</a:t>
            </a:r>
            <a:r>
              <a:rPr lang="en-US" dirty="0"/>
              <a:t>/</a:t>
            </a:r>
            <a:r>
              <a:rPr lang="en-US" dirty="0" err="1"/>
              <a:t>hplabsemailhierarchy.jpg</a:t>
            </a:r>
            <a:endParaRPr lang="en-US" dirty="0"/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28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128944" y="1475216"/>
            <a:ext cx="766025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Structure matters</a:t>
            </a:r>
          </a:p>
          <a:p>
            <a:pPr lvl="1"/>
            <a:r>
              <a:rPr lang="en-US" sz="2400" dirty="0" smtClean="0"/>
              <a:t>Gaps in connectivity may need fixing</a:t>
            </a:r>
            <a:endParaRPr lang="en-US" sz="2800" dirty="0" smtClean="0"/>
          </a:p>
          <a:p>
            <a:pPr lvl="1"/>
            <a:r>
              <a:rPr lang="en-US" sz="2400" dirty="0" smtClean="0"/>
              <a:t>Weak ties can act as ‘shortcuts’ </a:t>
            </a:r>
          </a:p>
          <a:p>
            <a:endParaRPr lang="en-US" sz="2800" dirty="0" smtClean="0"/>
          </a:p>
          <a:p>
            <a:endParaRPr lang="en-US" sz="2800" dirty="0"/>
          </a:p>
          <a:p>
            <a:endParaRPr lang="en-US" sz="2800" dirty="0" smtClean="0"/>
          </a:p>
          <a:p>
            <a:endParaRPr lang="en-US" sz="2800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5016797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is this important?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3/25/15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From: Jeffrey Travers and Stanley </a:t>
            </a:r>
            <a:r>
              <a:rPr lang="en-US" dirty="0" err="1"/>
              <a:t>Milgram</a:t>
            </a:r>
            <a:r>
              <a:rPr lang="en-US" dirty="0"/>
              <a:t>. An experimental study of the small world </a:t>
            </a:r>
            <a:r>
              <a:rPr lang="en-US" dirty="0" err="1" smtClean="0"/>
              <a:t>problem.Sociometry</a:t>
            </a:r>
            <a:r>
              <a:rPr lang="en-US" dirty="0"/>
              <a:t>, 32(4):425–443, 1969.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29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128944" y="1475216"/>
            <a:ext cx="766025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Structure matters</a:t>
            </a:r>
          </a:p>
          <a:p>
            <a:pPr lvl="1"/>
            <a:r>
              <a:rPr lang="en-US" sz="2400" dirty="0" smtClean="0"/>
              <a:t>Gaps in connectivity may need fixing</a:t>
            </a:r>
            <a:endParaRPr lang="en-US" sz="2800" dirty="0" smtClean="0"/>
          </a:p>
          <a:p>
            <a:pPr lvl="1"/>
            <a:r>
              <a:rPr lang="en-US" sz="2400" dirty="0" smtClean="0"/>
              <a:t>Weak ties can act as ‘shortcuts’ </a:t>
            </a:r>
          </a:p>
          <a:p>
            <a:r>
              <a:rPr lang="en-US" sz="2400" dirty="0"/>
              <a:t>	</a:t>
            </a:r>
            <a:r>
              <a:rPr lang="en-US" sz="2400" dirty="0" smtClean="0"/>
              <a:t>-&gt; 6 degrees of separation</a:t>
            </a:r>
            <a:endParaRPr lang="en-US" sz="2800" dirty="0" smtClean="0"/>
          </a:p>
          <a:p>
            <a:endParaRPr lang="en-US" sz="2800" dirty="0" smtClean="0"/>
          </a:p>
          <a:p>
            <a:endParaRPr lang="en-US" sz="2800" dirty="0"/>
          </a:p>
          <a:p>
            <a:endParaRPr lang="en-US" sz="2800" dirty="0" smtClean="0"/>
          </a:p>
          <a:p>
            <a:endParaRPr lang="en-US" sz="2800" dirty="0"/>
          </a:p>
          <a:p>
            <a:endParaRPr lang="en-US" sz="2800" dirty="0"/>
          </a:p>
        </p:txBody>
      </p:sp>
      <p:pic>
        <p:nvPicPr>
          <p:cNvPr id="9" name="Content Placeholder 8" descr="Screen Shot 2015-03-24 at 12.57.23 PM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70" b="13170"/>
          <a:stretch>
            <a:fillRect/>
          </a:stretch>
        </p:blipFill>
        <p:spPr>
          <a:xfrm>
            <a:off x="1128943" y="3444633"/>
            <a:ext cx="5335831" cy="2590056"/>
          </a:xfrm>
        </p:spPr>
      </p:pic>
    </p:spTree>
    <p:extLst>
      <p:ext uri="{BB962C8B-B14F-4D97-AF65-F5344CB8AC3E}">
        <p14:creationId xmlns:p14="http://schemas.microsoft.com/office/powerpoint/2010/main" val="40066018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Visualizing Big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8943" y="1654713"/>
            <a:ext cx="7048804" cy="4379976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Make use of every pixel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3/25/15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3</a:t>
            </a:fld>
            <a:endParaRPr lang="en-US" dirty="0"/>
          </a:p>
        </p:txBody>
      </p:sp>
      <p:pic>
        <p:nvPicPr>
          <p:cNvPr id="7" name="Content Placeholder 6"/>
          <p:cNvPicPr>
            <a:picLocks noChangeAspect="1"/>
          </p:cNvPicPr>
          <p:nvPr/>
        </p:nvPicPr>
        <p:blipFill>
          <a:blip r:embed="rId2"/>
          <a:srcRect t="-8924" b="-8924"/>
          <a:stretch>
            <a:fillRect/>
          </a:stretch>
        </p:blipFill>
        <p:spPr>
          <a:xfrm>
            <a:off x="6664" y="1904876"/>
            <a:ext cx="9186359" cy="5708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3078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 we want to </a:t>
            </a:r>
            <a:br>
              <a:rPr lang="en-US" dirty="0" smtClean="0"/>
            </a:br>
            <a:r>
              <a:rPr lang="en-US" dirty="0" smtClean="0"/>
              <a:t>know about a network?</a:t>
            </a:r>
            <a:endParaRPr lang="en-US" dirty="0"/>
          </a:p>
        </p:txBody>
      </p:sp>
      <p:pic>
        <p:nvPicPr>
          <p:cNvPr id="7" name="Content Placeholder 6" descr="Screen Shot 2015-03-24 at 11.10.58 AM.png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16" r="-4078" b="45587"/>
          <a:stretch/>
        </p:blipFill>
        <p:spPr/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3/25/15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Image from http://</a:t>
            </a:r>
            <a:r>
              <a:rPr lang="en-US" dirty="0" err="1"/>
              <a:t>wwwpersonal.umich.edu</a:t>
            </a:r>
            <a:r>
              <a:rPr lang="en-US" dirty="0" smtClean="0"/>
              <a:t>/</a:t>
            </a:r>
            <a:r>
              <a:rPr lang="en-US" dirty="0" err="1" smtClean="0"/>
              <a:t>ladamic</a:t>
            </a:r>
            <a:r>
              <a:rPr lang="en-US" dirty="0"/>
              <a:t>/</a:t>
            </a:r>
            <a:r>
              <a:rPr lang="en-US" dirty="0" err="1"/>
              <a:t>img</a:t>
            </a:r>
            <a:r>
              <a:rPr lang="en-US" dirty="0"/>
              <a:t>/</a:t>
            </a:r>
            <a:r>
              <a:rPr lang="en-US" dirty="0" err="1"/>
              <a:t>hplabsemailhierarchy.jpg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30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833168" y="1477821"/>
            <a:ext cx="63606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 corporate e-mail communication network</a:t>
            </a:r>
          </a:p>
        </p:txBody>
      </p:sp>
      <p:sp>
        <p:nvSpPr>
          <p:cNvPr id="9" name="Rectangular Callout 8"/>
          <p:cNvSpPr/>
          <p:nvPr/>
        </p:nvSpPr>
        <p:spPr>
          <a:xfrm>
            <a:off x="3668223" y="1847153"/>
            <a:ext cx="1415143" cy="874276"/>
          </a:xfrm>
          <a:prstGeom prst="wedgeRectCallout">
            <a:avLst>
              <a:gd name="adj1" fmla="val -23947"/>
              <a:gd name="adj2" fmla="val 4426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r>
              <a:rPr lang="en-US" dirty="0" smtClean="0"/>
              <a:t>trong Ties </a:t>
            </a:r>
            <a:r>
              <a:rPr lang="en-US" dirty="0" err="1" smtClean="0"/>
              <a:t>vs</a:t>
            </a:r>
            <a:r>
              <a:rPr lang="en-US" dirty="0" smtClean="0"/>
              <a:t> weak ties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 rot="1149571">
            <a:off x="3714047" y="3285484"/>
            <a:ext cx="822813" cy="1731945"/>
          </a:xfrm>
          <a:prstGeom prst="rect">
            <a:avLst/>
          </a:prstGeom>
          <a:noFill/>
          <a:ln w="57150" cmpd="sng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ular Callout 10"/>
          <p:cNvSpPr/>
          <p:nvPr/>
        </p:nvSpPr>
        <p:spPr>
          <a:xfrm>
            <a:off x="3711765" y="2079170"/>
            <a:ext cx="1313543" cy="595085"/>
          </a:xfrm>
          <a:prstGeom prst="wedgeRectCallout">
            <a:avLst>
              <a:gd name="adj1" fmla="val -21845"/>
              <a:gd name="adj2" fmla="val 234753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ular Callout 11"/>
          <p:cNvSpPr/>
          <p:nvPr/>
        </p:nvSpPr>
        <p:spPr>
          <a:xfrm>
            <a:off x="3713784" y="1964178"/>
            <a:ext cx="1313543" cy="595085"/>
          </a:xfrm>
          <a:prstGeom prst="wedgeRectCallout">
            <a:avLst>
              <a:gd name="adj1" fmla="val -48558"/>
              <a:gd name="adj2" fmla="val 389206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Central </a:t>
            </a:r>
            <a:r>
              <a:rPr lang="en-US" dirty="0" smtClean="0"/>
              <a:t>nodes</a:t>
            </a:r>
            <a:br>
              <a:rPr lang="en-US" dirty="0" smtClean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77346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 we want to </a:t>
            </a:r>
            <a:br>
              <a:rPr lang="en-US" dirty="0" smtClean="0"/>
            </a:br>
            <a:r>
              <a:rPr lang="en-US" dirty="0" smtClean="0"/>
              <a:t>know about a network?</a:t>
            </a:r>
            <a:endParaRPr lang="en-US" dirty="0"/>
          </a:p>
        </p:txBody>
      </p:sp>
      <p:pic>
        <p:nvPicPr>
          <p:cNvPr id="7" name="Content Placeholder 6" descr="Screen Shot 2015-03-24 at 11.10.58 AM.png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16" r="-4078" b="45587"/>
          <a:stretch/>
        </p:blipFill>
        <p:spPr/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3/25/15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Image from http://</a:t>
            </a:r>
            <a:r>
              <a:rPr lang="en-US" dirty="0" err="1"/>
              <a:t>wwwpersonal.umich.edu</a:t>
            </a:r>
            <a:r>
              <a:rPr lang="en-US" dirty="0"/>
              <a:t>/</a:t>
            </a:r>
            <a:r>
              <a:rPr lang="en-US" dirty="0" err="1"/>
              <a:t>ladamic</a:t>
            </a:r>
            <a:r>
              <a:rPr lang="en-US" dirty="0"/>
              <a:t>/</a:t>
            </a:r>
            <a:r>
              <a:rPr lang="en-US" dirty="0" err="1"/>
              <a:t>img</a:t>
            </a:r>
            <a:r>
              <a:rPr lang="en-US" dirty="0"/>
              <a:t>/</a:t>
            </a:r>
            <a:r>
              <a:rPr lang="en-US" dirty="0" err="1"/>
              <a:t>hplabsemailhierarchy.jpg</a:t>
            </a:r>
            <a:endParaRPr lang="en-US" dirty="0"/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31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833168" y="1477821"/>
            <a:ext cx="63606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 corporate e-mail communication network</a:t>
            </a:r>
          </a:p>
        </p:txBody>
      </p:sp>
      <p:sp>
        <p:nvSpPr>
          <p:cNvPr id="3" name="Rectangle 2"/>
          <p:cNvSpPr/>
          <p:nvPr/>
        </p:nvSpPr>
        <p:spPr>
          <a:xfrm rot="693205">
            <a:off x="2805761" y="3010435"/>
            <a:ext cx="802032" cy="1855868"/>
          </a:xfrm>
          <a:prstGeom prst="rect">
            <a:avLst/>
          </a:prstGeom>
          <a:noFill/>
          <a:ln w="57150" cmpd="sng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ular Callout 8"/>
          <p:cNvSpPr/>
          <p:nvPr/>
        </p:nvSpPr>
        <p:spPr>
          <a:xfrm>
            <a:off x="3668223" y="1847153"/>
            <a:ext cx="1415143" cy="874276"/>
          </a:xfrm>
          <a:prstGeom prst="wedgeRectCallout">
            <a:avLst>
              <a:gd name="adj1" fmla="val -60550"/>
              <a:gd name="adj2" fmla="val 19526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r>
              <a:rPr lang="en-US" dirty="0" smtClean="0"/>
              <a:t>trong Ties </a:t>
            </a:r>
            <a:r>
              <a:rPr lang="en-US" dirty="0" err="1" smtClean="0"/>
              <a:t>vs</a:t>
            </a:r>
            <a:r>
              <a:rPr lang="en-US" dirty="0" smtClean="0"/>
              <a:t> weak ties</a:t>
            </a:r>
            <a:endParaRPr lang="en-US" dirty="0"/>
          </a:p>
        </p:txBody>
      </p:sp>
      <p:sp>
        <p:nvSpPr>
          <p:cNvPr id="11" name="Rectangular Callout 10"/>
          <p:cNvSpPr/>
          <p:nvPr/>
        </p:nvSpPr>
        <p:spPr>
          <a:xfrm>
            <a:off x="3711765" y="2079170"/>
            <a:ext cx="1313543" cy="595085"/>
          </a:xfrm>
          <a:prstGeom prst="wedgeRectCallout">
            <a:avLst>
              <a:gd name="adj1" fmla="val -15485"/>
              <a:gd name="adj2" fmla="val 24133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ular Callout 11"/>
          <p:cNvSpPr/>
          <p:nvPr/>
        </p:nvSpPr>
        <p:spPr>
          <a:xfrm>
            <a:off x="3713784" y="1964178"/>
            <a:ext cx="1313543" cy="595085"/>
          </a:xfrm>
          <a:prstGeom prst="wedgeRectCallout">
            <a:avLst>
              <a:gd name="adj1" fmla="val -11668"/>
              <a:gd name="adj2" fmla="val 52215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Central </a:t>
            </a:r>
            <a:r>
              <a:rPr lang="en-US" dirty="0" smtClean="0"/>
              <a:t>node</a:t>
            </a:r>
            <a:br>
              <a:rPr lang="en-US" dirty="0" smtClean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48833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 we want to </a:t>
            </a:r>
            <a:br>
              <a:rPr lang="en-US" dirty="0" smtClean="0"/>
            </a:br>
            <a:r>
              <a:rPr lang="en-US" dirty="0" smtClean="0"/>
              <a:t>know about a network?</a:t>
            </a:r>
            <a:endParaRPr lang="en-US" dirty="0"/>
          </a:p>
        </p:txBody>
      </p:sp>
      <p:pic>
        <p:nvPicPr>
          <p:cNvPr id="7" name="Content Placeholder 6" descr="Screen Shot 2015-03-24 at 11.10.58 AM.png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16" r="-4078" b="45587"/>
          <a:stretch/>
        </p:blipFill>
        <p:spPr/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3/25/15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Image from http://</a:t>
            </a:r>
            <a:r>
              <a:rPr lang="en-US" dirty="0" err="1"/>
              <a:t>wwwpersonal.umich.edu</a:t>
            </a:r>
            <a:r>
              <a:rPr lang="en-US" dirty="0"/>
              <a:t>/</a:t>
            </a:r>
            <a:r>
              <a:rPr lang="en-US" dirty="0" err="1"/>
              <a:t>ladamic</a:t>
            </a:r>
            <a:r>
              <a:rPr lang="en-US" dirty="0"/>
              <a:t>/</a:t>
            </a:r>
            <a:r>
              <a:rPr lang="en-US" dirty="0" err="1"/>
              <a:t>img</a:t>
            </a:r>
            <a:r>
              <a:rPr lang="en-US" dirty="0"/>
              <a:t>/</a:t>
            </a:r>
            <a:r>
              <a:rPr lang="en-US" dirty="0" err="1"/>
              <a:t>hplabsemailhierarchy.jpg</a:t>
            </a:r>
            <a:endParaRPr lang="en-US" dirty="0"/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32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833168" y="1477821"/>
            <a:ext cx="63606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 corporate e-mail communication network</a:t>
            </a:r>
          </a:p>
        </p:txBody>
      </p:sp>
      <p:sp>
        <p:nvSpPr>
          <p:cNvPr id="9" name="Rectangular Callout 8"/>
          <p:cNvSpPr/>
          <p:nvPr/>
        </p:nvSpPr>
        <p:spPr>
          <a:xfrm>
            <a:off x="3668223" y="1847153"/>
            <a:ext cx="1415143" cy="874276"/>
          </a:xfrm>
          <a:prstGeom prst="wedgeRectCallout">
            <a:avLst>
              <a:gd name="adj1" fmla="val -60550"/>
              <a:gd name="adj2" fmla="val 19526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r>
              <a:rPr lang="en-US" dirty="0" smtClean="0"/>
              <a:t>trong Ties </a:t>
            </a:r>
            <a:r>
              <a:rPr lang="en-US" dirty="0" err="1" smtClean="0"/>
              <a:t>vs</a:t>
            </a:r>
            <a:r>
              <a:rPr lang="en-US" dirty="0" smtClean="0"/>
              <a:t> weak ties</a:t>
            </a:r>
            <a:endParaRPr lang="en-US" dirty="0"/>
          </a:p>
        </p:txBody>
      </p:sp>
      <p:sp>
        <p:nvSpPr>
          <p:cNvPr id="11" name="Rectangular Callout 10"/>
          <p:cNvSpPr/>
          <p:nvPr/>
        </p:nvSpPr>
        <p:spPr>
          <a:xfrm>
            <a:off x="3711765" y="2079170"/>
            <a:ext cx="1313543" cy="595085"/>
          </a:xfrm>
          <a:prstGeom prst="wedgeRectCallout">
            <a:avLst>
              <a:gd name="adj1" fmla="val -21845"/>
              <a:gd name="adj2" fmla="val 234753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ular Callout 11"/>
          <p:cNvSpPr/>
          <p:nvPr/>
        </p:nvSpPr>
        <p:spPr>
          <a:xfrm>
            <a:off x="3713784" y="1964178"/>
            <a:ext cx="1313543" cy="595085"/>
          </a:xfrm>
          <a:prstGeom prst="wedgeRectCallout">
            <a:avLst>
              <a:gd name="adj1" fmla="val -46014"/>
              <a:gd name="adj2" fmla="val 366739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Not connected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20610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is this important?</a:t>
            </a:r>
            <a:endParaRPr lang="en-US" dirty="0"/>
          </a:p>
        </p:txBody>
      </p:sp>
      <p:pic>
        <p:nvPicPr>
          <p:cNvPr id="7" name="Content Placeholder 6" descr="Screen Shot 2015-03-24 at 11.10.58 AM.png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16" r="-4078" b="45587"/>
          <a:stretch/>
        </p:blipFill>
        <p:spPr/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3/25/15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33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128944" y="1475216"/>
            <a:ext cx="7660252" cy="45243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Structure matters</a:t>
            </a:r>
          </a:p>
          <a:p>
            <a:pPr lvl="1"/>
            <a:r>
              <a:rPr lang="en-US" sz="2400" dirty="0"/>
              <a:t>Gaps in connectivity may need fixing</a:t>
            </a:r>
            <a:endParaRPr lang="en-US" sz="2800" dirty="0"/>
          </a:p>
          <a:p>
            <a:pPr lvl="1"/>
            <a:r>
              <a:rPr lang="en-US" sz="2400" dirty="0"/>
              <a:t>Weak ties can act as ‘shortcuts’ </a:t>
            </a:r>
          </a:p>
          <a:p>
            <a:r>
              <a:rPr lang="en-US" sz="2400" dirty="0"/>
              <a:t>	-&gt; 6 degrees of </a:t>
            </a:r>
            <a:r>
              <a:rPr lang="en-US" sz="2400" dirty="0" smtClean="0"/>
              <a:t>separation</a:t>
            </a:r>
          </a:p>
          <a:p>
            <a:pPr lvl="1"/>
            <a:r>
              <a:rPr lang="en-US" sz="2400" dirty="0" smtClean="0"/>
              <a:t>Balance can be used to reason about fissures and how local issues (such as antagonism) can affect structure</a:t>
            </a:r>
          </a:p>
          <a:p>
            <a:endParaRPr lang="en-US" sz="2800" dirty="0" smtClean="0"/>
          </a:p>
          <a:p>
            <a:endParaRPr lang="en-US" sz="2800" dirty="0"/>
          </a:p>
          <a:p>
            <a:endParaRPr lang="en-US" sz="2800" dirty="0" smtClean="0"/>
          </a:p>
          <a:p>
            <a:endParaRPr lang="en-US" sz="2800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5337039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12" descr="Screen Shot 2015-03-24 at 11.33.42 AM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9760" b="-49760"/>
          <a:stretch>
            <a:fillRect/>
          </a:stretch>
        </p:blipFill>
        <p:spPr/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 we want to </a:t>
            </a:r>
            <a:br>
              <a:rPr lang="en-US" dirty="0" smtClean="0"/>
            </a:br>
            <a:r>
              <a:rPr lang="en-US" dirty="0" smtClean="0"/>
              <a:t>know about a network?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3/25/15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Image from </a:t>
            </a:r>
            <a:r>
              <a:rPr lang="en-US" dirty="0" err="1" smtClean="0"/>
              <a:t>google</a:t>
            </a:r>
            <a:r>
              <a:rPr lang="en-US" dirty="0" smtClean="0"/>
              <a:t> trends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34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833168" y="1477821"/>
            <a:ext cx="671372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err="1" smtClean="0"/>
              <a:t>Myspace</a:t>
            </a:r>
            <a:r>
              <a:rPr lang="en-US" sz="2800" dirty="0" smtClean="0"/>
              <a:t> searches (and related news events)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3704698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Screen Shot 2015-03-24 at 11.34.48 AM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9177" b="-49177"/>
          <a:stretch>
            <a:fillRect/>
          </a:stretch>
        </p:blipFill>
        <p:spPr/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 we want to </a:t>
            </a:r>
            <a:br>
              <a:rPr lang="en-US" dirty="0" smtClean="0"/>
            </a:br>
            <a:r>
              <a:rPr lang="en-US" dirty="0" smtClean="0"/>
              <a:t>know about a network?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3/25/15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35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833168" y="1477821"/>
            <a:ext cx="671372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err="1" smtClean="0"/>
              <a:t>Myspace</a:t>
            </a:r>
            <a:r>
              <a:rPr lang="en-US" sz="2800" dirty="0" smtClean="0"/>
              <a:t> searches (and related news events)</a:t>
            </a:r>
            <a:endParaRPr lang="en-US" sz="2800" dirty="0"/>
          </a:p>
        </p:txBody>
      </p:sp>
      <p:sp>
        <p:nvSpPr>
          <p:cNvPr id="10" name="Rectangle 9"/>
          <p:cNvSpPr/>
          <p:nvPr/>
        </p:nvSpPr>
        <p:spPr>
          <a:xfrm>
            <a:off x="3223040" y="3109087"/>
            <a:ext cx="530289" cy="530866"/>
          </a:xfrm>
          <a:prstGeom prst="rect">
            <a:avLst/>
          </a:prstGeom>
          <a:noFill/>
          <a:ln w="57150" cmpd="sng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677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Screen Shot 2015-03-24 at 11.34.48 AM.png"/>
          <p:cNvPicPr>
            <a:picLocks noGrp="1" noChangeAspect="1"/>
          </p:cNvPicPr>
          <p:nvPr>
            <p:ph idx="1"/>
          </p:nvPr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93" r="24793"/>
          <a:stretch>
            <a:fillRect/>
          </a:stretch>
        </p:blipFill>
        <p:spPr/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is this important?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3/25/15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36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128944" y="1494460"/>
            <a:ext cx="766025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Structure matters</a:t>
            </a:r>
          </a:p>
          <a:p>
            <a:r>
              <a:rPr lang="en-US" sz="2800" dirty="0" smtClean="0"/>
              <a:t>Game theory explores issues such as influence</a:t>
            </a:r>
          </a:p>
          <a:p>
            <a:endParaRPr lang="en-US" sz="2800" dirty="0" smtClean="0"/>
          </a:p>
          <a:p>
            <a:endParaRPr lang="en-US" sz="2800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2699811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Screen Shot 2015-03-24 at 11.34.48 AM.png"/>
          <p:cNvPicPr>
            <a:picLocks noGrp="1" noChangeAspect="1"/>
          </p:cNvPicPr>
          <p:nvPr>
            <p:ph idx="1"/>
          </p:nvPr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93" r="24793"/>
          <a:stretch>
            <a:fillRect/>
          </a:stretch>
        </p:blipFill>
        <p:spPr/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is this important?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3/25/15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37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128944" y="1475216"/>
            <a:ext cx="766025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Structure matters</a:t>
            </a:r>
          </a:p>
          <a:p>
            <a:r>
              <a:rPr lang="en-US" sz="2800" dirty="0" smtClean="0"/>
              <a:t>Game theory explores issues such as influence</a:t>
            </a:r>
          </a:p>
          <a:p>
            <a:pPr lvl="1"/>
            <a:r>
              <a:rPr lang="en-US" sz="2400" dirty="0" smtClean="0"/>
              <a:t>Behavior conveys information -&gt; information cascades</a:t>
            </a:r>
            <a:endParaRPr lang="en-US" sz="2800" dirty="0"/>
          </a:p>
          <a:p>
            <a:endParaRPr lang="en-US" sz="2800" dirty="0" smtClean="0"/>
          </a:p>
          <a:p>
            <a:endParaRPr lang="en-US" sz="2800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45937887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Screen Shot 2015-03-24 at 11.34.48 AM.png"/>
          <p:cNvPicPr>
            <a:picLocks noGrp="1" noChangeAspect="1"/>
          </p:cNvPicPr>
          <p:nvPr>
            <p:ph idx="1"/>
          </p:nvPr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93" r="24793"/>
          <a:stretch>
            <a:fillRect/>
          </a:stretch>
        </p:blipFill>
        <p:spPr/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is this important?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3/25/15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38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128944" y="1475216"/>
            <a:ext cx="766025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Structure </a:t>
            </a:r>
            <a:r>
              <a:rPr lang="en-US" sz="2800" dirty="0" smtClean="0"/>
              <a:t>matters</a:t>
            </a:r>
            <a:endParaRPr lang="en-US" sz="2400" dirty="0"/>
          </a:p>
          <a:p>
            <a:r>
              <a:rPr lang="en-US" sz="2800" dirty="0" smtClean="0"/>
              <a:t>Game theory explores issues such as influence</a:t>
            </a:r>
          </a:p>
          <a:p>
            <a:pPr lvl="1"/>
            <a:r>
              <a:rPr lang="en-US" sz="2400" dirty="0" smtClean="0"/>
              <a:t>Behavior conveys information -&gt; information cascades</a:t>
            </a:r>
          </a:p>
          <a:p>
            <a:pPr lvl="1"/>
            <a:r>
              <a:rPr lang="en-US" sz="2400" dirty="0" smtClean="0"/>
              <a:t>Behavior conveys value -&gt; network effects </a:t>
            </a:r>
            <a:br>
              <a:rPr lang="en-US" sz="2400" dirty="0" smtClean="0"/>
            </a:br>
            <a:r>
              <a:rPr lang="en-US" sz="2400" dirty="0" smtClean="0"/>
              <a:t>	[</a:t>
            </a:r>
            <a:r>
              <a:rPr lang="en-US" sz="2400" i="1" dirty="0" smtClean="0"/>
              <a:t>e.g. rich get richer]</a:t>
            </a:r>
            <a:endParaRPr lang="en-US" sz="2800" dirty="0"/>
          </a:p>
          <a:p>
            <a:endParaRPr lang="en-US" sz="2800" dirty="0" smtClean="0"/>
          </a:p>
          <a:p>
            <a:endParaRPr lang="en-US" sz="2800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01275545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Measuring Popularity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3/25/15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39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128944" y="1475216"/>
            <a:ext cx="766025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800" dirty="0" smtClean="0"/>
          </a:p>
          <a:p>
            <a:endParaRPr lang="en-US" sz="2800" dirty="0"/>
          </a:p>
          <a:p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What is the distribution of in-links to nodes in a network?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[think about distributions we’ve studied…]</a:t>
            </a:r>
          </a:p>
          <a:p>
            <a:pPr marL="0" indent="0">
              <a:buNone/>
            </a:pPr>
            <a:r>
              <a:rPr lang="en-US" dirty="0" smtClean="0"/>
              <a:t>[does this correspond to the central limit theory?]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51698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3362941433_28772b382b_o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0466" t="55665" r="-30466" b="1"/>
          <a:stretch/>
        </p:blipFill>
        <p:spPr>
          <a:xfrm>
            <a:off x="-2801911" y="3164456"/>
            <a:ext cx="14718097" cy="36935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Visualizing Big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8943" y="1645593"/>
            <a:ext cx="7048804" cy="4379976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solidFill>
                  <a:srgbClr val="B5B5B5"/>
                </a:solidFill>
              </a:rPr>
              <a:t>Make use of every pixel</a:t>
            </a:r>
          </a:p>
          <a:p>
            <a:pPr marL="0" indent="0">
              <a:buNone/>
            </a:pPr>
            <a:r>
              <a:rPr lang="en-US" dirty="0" smtClean="0"/>
              <a:t>Use color and location to break the data up and allow the viewer to easily filter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3/25/15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11906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Measuring Popularity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3/25/15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40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128944" y="1475216"/>
            <a:ext cx="766025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800" dirty="0" smtClean="0"/>
          </a:p>
          <a:p>
            <a:endParaRPr lang="en-US" sz="2800" dirty="0"/>
          </a:p>
          <a:p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8943" y="1577737"/>
            <a:ext cx="7048804" cy="4379976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What is the distribution of in-links to nodes in a network?</a:t>
            </a:r>
          </a:p>
          <a:p>
            <a:pPr marL="0" indent="0">
              <a:buNone/>
            </a:pPr>
            <a:r>
              <a:rPr lang="en-US" dirty="0" smtClean="0"/>
              <a:t>the </a:t>
            </a:r>
            <a:r>
              <a:rPr lang="en-US" dirty="0"/>
              <a:t>fraction of Web pages that have k in-links </a:t>
            </a:r>
            <a:r>
              <a:rPr lang="en-US" dirty="0" smtClean="0"/>
              <a:t>is approximately </a:t>
            </a:r>
            <a:r>
              <a:rPr lang="en-US" dirty="0"/>
              <a:t>proportional to 1/</a:t>
            </a:r>
            <a:r>
              <a:rPr lang="en-US" dirty="0" smtClean="0"/>
              <a:t>k</a:t>
            </a:r>
            <a:r>
              <a:rPr lang="en-US" baseline="30000" dirty="0" smtClean="0"/>
              <a:t>2</a:t>
            </a:r>
          </a:p>
          <a:p>
            <a:pPr marL="0" indent="0">
              <a:buNone/>
            </a:pPr>
            <a:r>
              <a:rPr lang="en-US" dirty="0" smtClean="0"/>
              <a:t>In contrast, a normal distribution decreases by 1/2</a:t>
            </a:r>
            <a:r>
              <a:rPr lang="en-US" baseline="30000" dirty="0" smtClean="0"/>
              <a:t>-k  </a:t>
            </a:r>
            <a:r>
              <a:rPr lang="en-US" dirty="0" smtClean="0"/>
              <a:t>(much faster!)</a:t>
            </a:r>
          </a:p>
          <a:p>
            <a:pPr marL="0" indent="0">
              <a:buNone/>
            </a:pPr>
            <a:endParaRPr lang="en-US" baseline="30000" dirty="0"/>
          </a:p>
          <a:p>
            <a:pPr marL="0" indent="0">
              <a:buNone/>
            </a:pPr>
            <a:endParaRPr lang="en-US" baseline="30000" dirty="0" smtClean="0"/>
          </a:p>
          <a:p>
            <a:pPr marL="0" indent="0">
              <a:buNone/>
            </a:pPr>
            <a:r>
              <a:rPr lang="en-US" baseline="30000" dirty="0"/>
              <a:t>	</a:t>
            </a:r>
            <a:r>
              <a:rPr lang="en-US" baseline="30000" dirty="0" smtClean="0"/>
              <a:t>					</a:t>
            </a:r>
            <a:r>
              <a:rPr lang="en-US" baseline="30000" dirty="0" err="1" smtClean="0"/>
              <a:t>vs</a:t>
            </a:r>
            <a:endParaRPr lang="en-US" baseline="30000" dirty="0"/>
          </a:p>
        </p:txBody>
      </p:sp>
      <p:pic>
        <p:nvPicPr>
          <p:cNvPr id="7" name="Picture 6" descr="Screen Shot 2015-03-25 at 11.40.01 AM.pn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halkSketch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6559" y="4750446"/>
            <a:ext cx="780137" cy="122242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ChalkSketch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43043" y="4750446"/>
            <a:ext cx="2313116" cy="1202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71400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Measuring Popularity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3/25/15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Figure from: Andrei </a:t>
            </a:r>
            <a:r>
              <a:rPr lang="en-US" dirty="0" err="1"/>
              <a:t>Broder</a:t>
            </a:r>
            <a:r>
              <a:rPr lang="en-US" dirty="0"/>
              <a:t>, Ravi Kumar, </a:t>
            </a:r>
            <a:r>
              <a:rPr lang="en-US" dirty="0" err="1"/>
              <a:t>Farzin</a:t>
            </a:r>
            <a:r>
              <a:rPr lang="en-US" dirty="0"/>
              <a:t> </a:t>
            </a:r>
            <a:r>
              <a:rPr lang="en-US" dirty="0" err="1"/>
              <a:t>Maghoul</a:t>
            </a:r>
            <a:r>
              <a:rPr lang="en-US" dirty="0"/>
              <a:t>, </a:t>
            </a:r>
            <a:r>
              <a:rPr lang="en-US" dirty="0" err="1"/>
              <a:t>Prabhakar</a:t>
            </a:r>
            <a:r>
              <a:rPr lang="en-US" dirty="0"/>
              <a:t> </a:t>
            </a:r>
            <a:r>
              <a:rPr lang="en-US" dirty="0" err="1"/>
              <a:t>Raghavan</a:t>
            </a:r>
            <a:r>
              <a:rPr lang="en-US" dirty="0"/>
              <a:t>, Sridhar </a:t>
            </a:r>
            <a:r>
              <a:rPr lang="en-US" dirty="0" err="1"/>
              <a:t>Rajagopalan</a:t>
            </a:r>
            <a:r>
              <a:rPr lang="en-US" dirty="0" smtClean="0"/>
              <a:t>, </a:t>
            </a:r>
            <a:r>
              <a:rPr lang="en-US" dirty="0" err="1" smtClean="0"/>
              <a:t>Raymie</a:t>
            </a:r>
            <a:r>
              <a:rPr lang="en-US" dirty="0" smtClean="0"/>
              <a:t> </a:t>
            </a:r>
            <a:r>
              <a:rPr lang="en-US" dirty="0" err="1"/>
              <a:t>Stata</a:t>
            </a:r>
            <a:r>
              <a:rPr lang="en-US" dirty="0"/>
              <a:t>, Andrew Tomkins, and Janet Wiener. Graph structure </a:t>
            </a:r>
            <a:r>
              <a:rPr lang="en-US" dirty="0" smtClean="0"/>
              <a:t>in the </a:t>
            </a:r>
            <a:r>
              <a:rPr lang="en-US" dirty="0"/>
              <a:t>Web. In Proc. 9th International World Wide Web Conference, pages 309–</a:t>
            </a:r>
            <a:r>
              <a:rPr lang="en-US" dirty="0" smtClean="0"/>
              <a:t>320, 2000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41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128944" y="1475216"/>
            <a:ext cx="766025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800" dirty="0" smtClean="0"/>
          </a:p>
          <a:p>
            <a:endParaRPr lang="en-US" sz="2800" dirty="0"/>
          </a:p>
          <a:p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4262" y="1596981"/>
            <a:ext cx="7887141" cy="4379976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Easy to test for power law with a log-log plot (will be a line, slope == exponent of k). [part of Byte 6]</a:t>
            </a:r>
            <a:endParaRPr lang="en-US" baseline="30000" dirty="0"/>
          </a:p>
          <a:p>
            <a:pPr marL="0" indent="0">
              <a:buNone/>
            </a:pPr>
            <a:endParaRPr lang="en-US" baseline="30000" dirty="0" smtClean="0"/>
          </a:p>
          <a:p>
            <a:pPr marL="0" indent="0">
              <a:buNone/>
            </a:pPr>
            <a:r>
              <a:rPr lang="en-US" baseline="30000" dirty="0"/>
              <a:t>	</a:t>
            </a:r>
            <a:r>
              <a:rPr lang="en-US" baseline="30000" dirty="0" smtClean="0"/>
              <a:t>			</a:t>
            </a:r>
            <a:endParaRPr lang="en-US" baseline="30000" dirty="0"/>
          </a:p>
        </p:txBody>
      </p:sp>
      <p:pic>
        <p:nvPicPr>
          <p:cNvPr id="9" name="Picture 8" descr="Screen Shot 2015-03-25 at 11.45.12 AM.pn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67" y="2497172"/>
            <a:ext cx="6199017" cy="4057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73148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Rich get Richer explanation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8942" y="1520005"/>
            <a:ext cx="7413795" cy="4379976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Power </a:t>
            </a:r>
            <a:r>
              <a:rPr lang="en-US" dirty="0"/>
              <a:t>laws arise </a:t>
            </a:r>
            <a:r>
              <a:rPr lang="en-US" dirty="0" smtClean="0"/>
              <a:t>from the </a:t>
            </a:r>
            <a:r>
              <a:rPr lang="en-US" dirty="0"/>
              <a:t>feedback introduced by correlated decisions across a population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Intuition: the more popular something is, the more likely a random person is to hear about it… Math: probability </a:t>
            </a:r>
            <a:r>
              <a:rPr lang="en-US" dirty="0"/>
              <a:t>1 − p, page j chooses a page </a:t>
            </a:r>
            <a:r>
              <a:rPr lang="en-US" dirty="0" smtClean="0"/>
              <a:t>l </a:t>
            </a:r>
            <a:r>
              <a:rPr lang="en-US" dirty="0"/>
              <a:t>with probability proportional </a:t>
            </a:r>
            <a:r>
              <a:rPr lang="en-US" dirty="0" smtClean="0"/>
              <a:t>to l’s </a:t>
            </a:r>
            <a:r>
              <a:rPr lang="en-US" dirty="0"/>
              <a:t>current number of in-</a:t>
            </a:r>
            <a:r>
              <a:rPr lang="en-US" dirty="0" smtClean="0"/>
              <a:t>links (</a:t>
            </a:r>
            <a:r>
              <a:rPr lang="en-US" i="1" dirty="0" smtClean="0"/>
              <a:t>preferential attachment</a:t>
            </a:r>
            <a:r>
              <a:rPr lang="en-US" i="1" dirty="0" smtClean="0"/>
              <a:t>)</a:t>
            </a:r>
            <a:endParaRPr lang="en-US" i="1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3/25/15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Figure from: Andrei </a:t>
            </a:r>
            <a:r>
              <a:rPr lang="en-US" dirty="0" err="1"/>
              <a:t>Broder</a:t>
            </a:r>
            <a:r>
              <a:rPr lang="en-US" dirty="0"/>
              <a:t>, Ravi Kumar, </a:t>
            </a:r>
            <a:r>
              <a:rPr lang="en-US" dirty="0" err="1"/>
              <a:t>Farzin</a:t>
            </a:r>
            <a:r>
              <a:rPr lang="en-US" dirty="0"/>
              <a:t> </a:t>
            </a:r>
            <a:r>
              <a:rPr lang="en-US" dirty="0" err="1"/>
              <a:t>Maghoul</a:t>
            </a:r>
            <a:r>
              <a:rPr lang="en-US" dirty="0"/>
              <a:t>, </a:t>
            </a:r>
            <a:r>
              <a:rPr lang="en-US" dirty="0" err="1"/>
              <a:t>Prabhakar</a:t>
            </a:r>
            <a:r>
              <a:rPr lang="en-US" dirty="0"/>
              <a:t> </a:t>
            </a:r>
            <a:r>
              <a:rPr lang="en-US" dirty="0" err="1"/>
              <a:t>Raghavan</a:t>
            </a:r>
            <a:r>
              <a:rPr lang="en-US" dirty="0"/>
              <a:t>, Sridhar </a:t>
            </a:r>
            <a:r>
              <a:rPr lang="en-US" dirty="0" err="1"/>
              <a:t>Rajagopalan</a:t>
            </a:r>
            <a:r>
              <a:rPr lang="en-US" dirty="0" smtClean="0"/>
              <a:t>, </a:t>
            </a:r>
            <a:r>
              <a:rPr lang="en-US" dirty="0" err="1" smtClean="0"/>
              <a:t>Raymie</a:t>
            </a:r>
            <a:r>
              <a:rPr lang="en-US" dirty="0" smtClean="0"/>
              <a:t> </a:t>
            </a:r>
            <a:r>
              <a:rPr lang="en-US" dirty="0" err="1"/>
              <a:t>Stata</a:t>
            </a:r>
            <a:r>
              <a:rPr lang="en-US" dirty="0"/>
              <a:t>, Andrew Tomkins, and Janet Wiener. Graph structure </a:t>
            </a:r>
            <a:r>
              <a:rPr lang="en-US" dirty="0" smtClean="0"/>
              <a:t>in the </a:t>
            </a:r>
            <a:r>
              <a:rPr lang="en-US" dirty="0"/>
              <a:t>Web. In Proc. 9th International World Wide Web Conference, pages 309–</a:t>
            </a:r>
            <a:r>
              <a:rPr lang="en-US" dirty="0" smtClean="0"/>
              <a:t>320, 2000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16978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Rich get Richer explanation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8942" y="1520005"/>
            <a:ext cx="7413795" cy="4379976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Power </a:t>
            </a:r>
            <a:r>
              <a:rPr lang="en-US" dirty="0"/>
              <a:t>laws arise </a:t>
            </a:r>
            <a:r>
              <a:rPr lang="en-US" dirty="0" smtClean="0"/>
              <a:t>from the </a:t>
            </a:r>
            <a:r>
              <a:rPr lang="en-US" dirty="0"/>
              <a:t>feedback introduced by correlated decisions across a </a:t>
            </a:r>
            <a:r>
              <a:rPr lang="en-US" dirty="0" smtClean="0"/>
              <a:t>population</a:t>
            </a:r>
            <a:endParaRPr lang="en-US" dirty="0" smtClean="0"/>
          </a:p>
          <a:p>
            <a:pPr lvl="1"/>
            <a:r>
              <a:rPr lang="en-US" dirty="0" smtClean="0"/>
              <a:t>Intuition: the more popular something is, the more likely a random person is to hear about it… Math: probability </a:t>
            </a:r>
            <a:r>
              <a:rPr lang="en-US" dirty="0"/>
              <a:t>1 − p, page j chooses a page </a:t>
            </a:r>
            <a:r>
              <a:rPr lang="en-US" dirty="0" smtClean="0"/>
              <a:t>l </a:t>
            </a:r>
            <a:r>
              <a:rPr lang="en-US" dirty="0"/>
              <a:t>with probability proportional </a:t>
            </a:r>
            <a:r>
              <a:rPr lang="en-US" dirty="0" smtClean="0"/>
              <a:t>to l’s </a:t>
            </a:r>
            <a:r>
              <a:rPr lang="en-US" dirty="0"/>
              <a:t>current number of in-</a:t>
            </a:r>
            <a:r>
              <a:rPr lang="en-US" dirty="0" smtClean="0"/>
              <a:t>links (</a:t>
            </a:r>
            <a:r>
              <a:rPr lang="en-US" i="1" dirty="0" smtClean="0"/>
              <a:t>preferential attachment)</a:t>
            </a:r>
          </a:p>
          <a:p>
            <a:pPr lvl="1"/>
            <a:r>
              <a:rPr lang="en-US" dirty="0" smtClean="0"/>
              <a:t>Intuition: thus, large values are ‘amplified’ (pages grow exponentially in popularity over time) </a:t>
            </a:r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3/25/15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Figure from: Andrei </a:t>
            </a:r>
            <a:r>
              <a:rPr lang="en-US" dirty="0" err="1"/>
              <a:t>Broder</a:t>
            </a:r>
            <a:r>
              <a:rPr lang="en-US" dirty="0"/>
              <a:t>, Ravi Kumar, </a:t>
            </a:r>
            <a:r>
              <a:rPr lang="en-US" dirty="0" err="1"/>
              <a:t>Farzin</a:t>
            </a:r>
            <a:r>
              <a:rPr lang="en-US" dirty="0"/>
              <a:t> </a:t>
            </a:r>
            <a:r>
              <a:rPr lang="en-US" dirty="0" err="1"/>
              <a:t>Maghoul</a:t>
            </a:r>
            <a:r>
              <a:rPr lang="en-US" dirty="0"/>
              <a:t>, </a:t>
            </a:r>
            <a:r>
              <a:rPr lang="en-US" dirty="0" err="1"/>
              <a:t>Prabhakar</a:t>
            </a:r>
            <a:r>
              <a:rPr lang="en-US" dirty="0"/>
              <a:t> </a:t>
            </a:r>
            <a:r>
              <a:rPr lang="en-US" dirty="0" err="1"/>
              <a:t>Raghavan</a:t>
            </a:r>
            <a:r>
              <a:rPr lang="en-US" dirty="0"/>
              <a:t>, Sridhar </a:t>
            </a:r>
            <a:r>
              <a:rPr lang="en-US" dirty="0" err="1"/>
              <a:t>Rajagopalan</a:t>
            </a:r>
            <a:r>
              <a:rPr lang="en-US" dirty="0" smtClean="0"/>
              <a:t>, </a:t>
            </a:r>
            <a:r>
              <a:rPr lang="en-US" dirty="0" err="1" smtClean="0"/>
              <a:t>Raymie</a:t>
            </a:r>
            <a:r>
              <a:rPr lang="en-US" dirty="0" smtClean="0"/>
              <a:t> </a:t>
            </a:r>
            <a:r>
              <a:rPr lang="en-US" dirty="0" err="1"/>
              <a:t>Stata</a:t>
            </a:r>
            <a:r>
              <a:rPr lang="en-US" dirty="0"/>
              <a:t>, Andrew Tomkins, and Janet Wiener. Graph structure </a:t>
            </a:r>
            <a:r>
              <a:rPr lang="en-US" dirty="0" smtClean="0"/>
              <a:t>in the </a:t>
            </a:r>
            <a:r>
              <a:rPr lang="en-US" dirty="0"/>
              <a:t>Web. In Proc. 9th International World Wide Web Conference, pages 309–</a:t>
            </a:r>
            <a:r>
              <a:rPr lang="en-US" dirty="0" smtClean="0"/>
              <a:t>320, 2000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088564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 descr="Screen Shot 2015-03-24 at 11.48.46 AM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3" b="1963"/>
          <a:stretch>
            <a:fillRect/>
          </a:stretch>
        </p:blipFill>
        <p:spPr/>
      </p:pic>
      <p:sp>
        <p:nvSpPr>
          <p:cNvPr id="13" name="Rectangular Callout 12"/>
          <p:cNvSpPr/>
          <p:nvPr/>
        </p:nvSpPr>
        <p:spPr>
          <a:xfrm>
            <a:off x="3769385" y="2041990"/>
            <a:ext cx="1313543" cy="595085"/>
          </a:xfrm>
          <a:prstGeom prst="wedgeRectCallout">
            <a:avLst>
              <a:gd name="adj1" fmla="val 100822"/>
              <a:gd name="adj2" fmla="val 362182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 we want to </a:t>
            </a:r>
            <a:br>
              <a:rPr lang="en-US" dirty="0" smtClean="0"/>
            </a:br>
            <a:r>
              <a:rPr lang="en-US" dirty="0" smtClean="0"/>
              <a:t>know about a network?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3/25/15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Jure </a:t>
            </a:r>
            <a:r>
              <a:rPr lang="en-US" dirty="0" err="1"/>
              <a:t>Leskovec</a:t>
            </a:r>
            <a:r>
              <a:rPr lang="en-US" dirty="0"/>
              <a:t>, </a:t>
            </a:r>
            <a:r>
              <a:rPr lang="en-US" dirty="0" err="1"/>
              <a:t>Lada</a:t>
            </a:r>
            <a:r>
              <a:rPr lang="en-US" dirty="0"/>
              <a:t> </a:t>
            </a:r>
            <a:r>
              <a:rPr lang="en-US" dirty="0" err="1"/>
              <a:t>Adamic</a:t>
            </a:r>
            <a:r>
              <a:rPr lang="en-US" dirty="0"/>
              <a:t>, and Bernardo </a:t>
            </a:r>
            <a:r>
              <a:rPr lang="en-US" dirty="0" err="1"/>
              <a:t>Huberman</a:t>
            </a:r>
            <a:r>
              <a:rPr lang="en-US" dirty="0"/>
              <a:t>. The dynamics of viral </a:t>
            </a:r>
            <a:r>
              <a:rPr lang="en-US" dirty="0" err="1" smtClean="0"/>
              <a:t>marketing.ACM</a:t>
            </a:r>
            <a:r>
              <a:rPr lang="en-US" dirty="0" smtClean="0"/>
              <a:t> </a:t>
            </a:r>
            <a:r>
              <a:rPr lang="en-US" dirty="0"/>
              <a:t>Transactions on the Web, 1(1), May 2007.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44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833168" y="1231367"/>
            <a:ext cx="597120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/>
              <a:t>Purchasers of a Japanese Graphic Novel</a:t>
            </a:r>
            <a:endParaRPr lang="en-US" sz="2800" dirty="0"/>
          </a:p>
        </p:txBody>
      </p:sp>
      <p:sp>
        <p:nvSpPr>
          <p:cNvPr id="9" name="Rectangular Callout 8"/>
          <p:cNvSpPr/>
          <p:nvPr/>
        </p:nvSpPr>
        <p:spPr>
          <a:xfrm>
            <a:off x="3668223" y="1847153"/>
            <a:ext cx="1415143" cy="874276"/>
          </a:xfrm>
          <a:prstGeom prst="wedgeRectCallout">
            <a:avLst>
              <a:gd name="adj1" fmla="val -87341"/>
              <a:gd name="adj2" fmla="val 12154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r>
              <a:rPr lang="en-US" dirty="0" smtClean="0"/>
              <a:t>trong Ties </a:t>
            </a:r>
            <a:r>
              <a:rPr lang="en-US" dirty="0" err="1" smtClean="0"/>
              <a:t>vs</a:t>
            </a:r>
            <a:r>
              <a:rPr lang="en-US" dirty="0" smtClean="0"/>
              <a:t> weak ties</a:t>
            </a:r>
            <a:endParaRPr lang="en-US" dirty="0"/>
          </a:p>
        </p:txBody>
      </p:sp>
      <p:sp>
        <p:nvSpPr>
          <p:cNvPr id="11" name="Rectangular Callout 10"/>
          <p:cNvSpPr/>
          <p:nvPr/>
        </p:nvSpPr>
        <p:spPr>
          <a:xfrm>
            <a:off x="3711765" y="2079170"/>
            <a:ext cx="1313543" cy="595085"/>
          </a:xfrm>
          <a:prstGeom prst="wedgeRectCallout">
            <a:avLst>
              <a:gd name="adj1" fmla="val 134014"/>
              <a:gd name="adj2" fmla="val 180595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ular Callout 11"/>
          <p:cNvSpPr/>
          <p:nvPr/>
        </p:nvSpPr>
        <p:spPr>
          <a:xfrm>
            <a:off x="3713784" y="1964178"/>
            <a:ext cx="1313543" cy="595085"/>
          </a:xfrm>
          <a:prstGeom prst="wedgeRectCallout">
            <a:avLst>
              <a:gd name="adj1" fmla="val -92194"/>
              <a:gd name="adj2" fmla="val 353996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Just 4 nodes … big impact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399718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Screen Shot 2015-03-24 at 11.48.46 AM.png"/>
          <p:cNvPicPr>
            <a:picLocks noGrp="1" noChangeAspect="1"/>
          </p:cNvPicPr>
          <p:nvPr>
            <p:ph idx="1"/>
          </p:nvPr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963" b="1963"/>
          <a:stretch>
            <a:fillRect/>
          </a:stretch>
        </p:blipFill>
        <p:spPr/>
      </p:pic>
      <p:sp>
        <p:nvSpPr>
          <p:cNvPr id="13" name="TextBox 12"/>
          <p:cNvSpPr txBox="1"/>
          <p:nvPr/>
        </p:nvSpPr>
        <p:spPr>
          <a:xfrm>
            <a:off x="1128944" y="1475216"/>
            <a:ext cx="766025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Structure matters</a:t>
            </a:r>
          </a:p>
          <a:p>
            <a:r>
              <a:rPr lang="en-US" sz="2800" dirty="0" smtClean="0"/>
              <a:t>Game theory explores issues such as influence</a:t>
            </a:r>
          </a:p>
          <a:p>
            <a:r>
              <a:rPr lang="en-US" sz="2800" dirty="0" smtClean="0"/>
              <a:t>Structure and influence are related</a:t>
            </a:r>
          </a:p>
          <a:p>
            <a:pPr lvl="1"/>
            <a:r>
              <a:rPr lang="en-US" sz="2400" dirty="0" smtClean="0"/>
              <a:t>Picking the right node (based on structure) changes influence</a:t>
            </a:r>
            <a:endParaRPr lang="en-US" sz="2400" dirty="0"/>
          </a:p>
          <a:p>
            <a:endParaRPr lang="en-US" sz="2800" dirty="0" smtClean="0"/>
          </a:p>
          <a:p>
            <a:endParaRPr lang="en-US" sz="2800" dirty="0"/>
          </a:p>
          <a:p>
            <a:endParaRPr lang="en-US" sz="2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is this important?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3/25/15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465551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important types of network effects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How does the network as a whole behave?</a:t>
            </a:r>
          </a:p>
          <a:p>
            <a:pPr marL="228600" lvl="1" indent="0">
              <a:buNone/>
            </a:pPr>
            <a:r>
              <a:rPr lang="en-US" i="1" dirty="0" smtClean="0"/>
              <a:t>e.g.</a:t>
            </a:r>
            <a:r>
              <a:rPr lang="en-US" dirty="0" smtClean="0"/>
              <a:t> financial market: individual beliefs summarized in values of assets</a:t>
            </a:r>
          </a:p>
          <a:p>
            <a:pPr marL="228600" lvl="1" indent="0">
              <a:buNone/>
            </a:pPr>
            <a:r>
              <a:rPr lang="en-US" i="1" dirty="0" smtClean="0"/>
              <a:t>e.g. </a:t>
            </a:r>
            <a:r>
              <a:rPr lang="en-US" dirty="0" smtClean="0"/>
              <a:t>voting </a:t>
            </a:r>
          </a:p>
          <a:p>
            <a:pPr marL="228600" lvl="1" indent="0">
              <a:buNone/>
            </a:pPr>
            <a:r>
              <a:rPr lang="en-US" i="1" dirty="0" smtClean="0"/>
              <a:t>e.g. </a:t>
            </a:r>
            <a:r>
              <a:rPr lang="en-US" dirty="0" smtClean="0"/>
              <a:t>prediction markets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3/25/15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183226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important types of network effects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How does the network as a whole behave?</a:t>
            </a:r>
          </a:p>
          <a:p>
            <a:pPr marL="228600" lvl="1" indent="0">
              <a:buNone/>
            </a:pPr>
            <a:r>
              <a:rPr lang="en-US" i="1" dirty="0" smtClean="0"/>
              <a:t>e.g.</a:t>
            </a:r>
            <a:r>
              <a:rPr lang="en-US" dirty="0" smtClean="0"/>
              <a:t> financial market: individual beliefs summarized in values of assets</a:t>
            </a:r>
          </a:p>
          <a:p>
            <a:pPr marL="228600" lvl="1" indent="0">
              <a:buNone/>
            </a:pPr>
            <a:r>
              <a:rPr lang="en-US" i="1" dirty="0" smtClean="0"/>
              <a:t>e.g. </a:t>
            </a:r>
            <a:r>
              <a:rPr lang="en-US" dirty="0" smtClean="0"/>
              <a:t>voting </a:t>
            </a:r>
          </a:p>
          <a:p>
            <a:pPr marL="228600" lvl="1" indent="0">
              <a:buNone/>
            </a:pPr>
            <a:r>
              <a:rPr lang="en-US" i="1" dirty="0" smtClean="0"/>
              <a:t>e.g. </a:t>
            </a:r>
            <a:r>
              <a:rPr lang="en-US" dirty="0" smtClean="0"/>
              <a:t>prediction markets </a:t>
            </a:r>
          </a:p>
          <a:p>
            <a:pPr marL="0" indent="0">
              <a:buNone/>
            </a:pPr>
            <a:r>
              <a:rPr lang="en-US" dirty="0" smtClean="0"/>
              <a:t>How does the network evolve over time?</a:t>
            </a:r>
          </a:p>
          <a:p>
            <a:pPr marL="228600" lvl="1" indent="0">
              <a:buNone/>
            </a:pPr>
            <a:r>
              <a:rPr lang="en-US" i="1" dirty="0" smtClean="0"/>
              <a:t>e.g. the likelihood that an edge will form on two nodes that are one step apart is higher than if they are further apart (triadic closure)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3/25/15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179396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3/25/15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Image from Cameron Marlow, Lee Byron, Tom Lento, and </a:t>
            </a:r>
            <a:r>
              <a:rPr lang="en-US" dirty="0" err="1"/>
              <a:t>Itamar</a:t>
            </a:r>
            <a:r>
              <a:rPr lang="en-US" dirty="0"/>
              <a:t> </a:t>
            </a:r>
            <a:r>
              <a:rPr lang="en-US" dirty="0" err="1"/>
              <a:t>Rosenn</a:t>
            </a:r>
            <a:r>
              <a:rPr lang="en-US" dirty="0"/>
              <a:t>. Maintained </a:t>
            </a:r>
            <a:r>
              <a:rPr lang="en-US" dirty="0" smtClean="0"/>
              <a:t>relationships on </a:t>
            </a:r>
            <a:r>
              <a:rPr lang="en-US" dirty="0"/>
              <a:t>Facebook, 2009. On-line at http://</a:t>
            </a:r>
            <a:r>
              <a:rPr lang="en-US" dirty="0" err="1"/>
              <a:t>overstated.net</a:t>
            </a:r>
            <a:r>
              <a:rPr lang="en-US" dirty="0"/>
              <a:t>/2009/03/09/</a:t>
            </a:r>
            <a:r>
              <a:rPr lang="en-US" dirty="0" err="1"/>
              <a:t>maintainedrelationships</a:t>
            </a:r>
            <a:r>
              <a:rPr lang="en-US" dirty="0"/>
              <a:t>-on-</a:t>
            </a:r>
            <a:r>
              <a:rPr lang="en-US" dirty="0" err="1"/>
              <a:t>facebook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48</a:t>
            </a:fld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800" dirty="0"/>
              <a:t>Strong Ties </a:t>
            </a:r>
            <a:r>
              <a:rPr lang="en-US" sz="2800" dirty="0" err="1"/>
              <a:t>vs</a:t>
            </a:r>
            <a:r>
              <a:rPr lang="en-US" sz="2800" dirty="0"/>
              <a:t> Weak </a:t>
            </a:r>
            <a:r>
              <a:rPr lang="en-US" sz="2800" dirty="0" smtClean="0"/>
              <a:t>Ties</a:t>
            </a:r>
          </a:p>
          <a:p>
            <a:endParaRPr lang="en-US" sz="2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connections</a:t>
            </a:r>
            <a:endParaRPr lang="en-US" dirty="0"/>
          </a:p>
        </p:txBody>
      </p:sp>
      <p:pic>
        <p:nvPicPr>
          <p:cNvPr id="7" name="Content Placeholder 6" descr="Screen Shot 2015-03-24 at 1.51.46 PM.png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68" r="486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97710716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3/25/15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Image from https://</a:t>
            </a:r>
            <a:r>
              <a:rPr lang="en-US" dirty="0" err="1"/>
              <a:t>www.cs.cornell.edu</a:t>
            </a:r>
            <a:r>
              <a:rPr lang="en-US" dirty="0"/>
              <a:t>/home/</a:t>
            </a:r>
            <a:r>
              <a:rPr lang="en-US" dirty="0" err="1"/>
              <a:t>kleinber</a:t>
            </a:r>
            <a:r>
              <a:rPr lang="en-US" dirty="0"/>
              <a:t>/networks-book/networks-book-ch03.pdf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49</a:t>
            </a:fld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800" dirty="0"/>
              <a:t>Strong Ties </a:t>
            </a:r>
            <a:r>
              <a:rPr lang="en-US" sz="2800" dirty="0" err="1"/>
              <a:t>vs</a:t>
            </a:r>
            <a:r>
              <a:rPr lang="en-US" sz="2800" dirty="0"/>
              <a:t> Weak </a:t>
            </a:r>
            <a:r>
              <a:rPr lang="en-US" sz="2800" dirty="0" smtClean="0"/>
              <a:t>Ties</a:t>
            </a:r>
          </a:p>
          <a:p>
            <a:r>
              <a:rPr lang="en-US" sz="2800" dirty="0" smtClean="0"/>
              <a:t>Bridges &amp; </a:t>
            </a:r>
            <a:r>
              <a:rPr lang="en-US" sz="2800" smtClean="0"/>
              <a:t>Local Bridges</a:t>
            </a:r>
            <a:endParaRPr lang="en-US" sz="2800" dirty="0" smtClean="0"/>
          </a:p>
          <a:p>
            <a:endParaRPr lang="en-US" sz="2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connections</a:t>
            </a:r>
            <a:endParaRPr lang="en-US" dirty="0"/>
          </a:p>
        </p:txBody>
      </p:sp>
      <p:pic>
        <p:nvPicPr>
          <p:cNvPr id="8" name="Content Placeholder 7" descr="Screen Shot 2015-03-24 at 4.09.57 PM.png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91" r="1939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0805669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Visualizing Big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8943" y="1645593"/>
            <a:ext cx="7048804" cy="4379976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solidFill>
                  <a:srgbClr val="B5B5B5"/>
                </a:solidFill>
              </a:rPr>
              <a:t>Make use of every pixel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B5B5B5"/>
                </a:solidFill>
              </a:rPr>
              <a:t>Use color and location to break the data up and allow the viewer to easily filter</a:t>
            </a:r>
          </a:p>
          <a:p>
            <a:pPr marL="0" indent="0">
              <a:buNone/>
            </a:pPr>
            <a:r>
              <a:rPr lang="en-US" dirty="0" smtClean="0"/>
              <a:t>Give a sense of things and use zooming for detail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3/25/15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5</a:t>
            </a:fld>
            <a:endParaRPr lang="en-US" dirty="0"/>
          </a:p>
        </p:txBody>
      </p:sp>
      <p:pic>
        <p:nvPicPr>
          <p:cNvPr id="8" name="Picture 7" descr="3257243248_77f610b7f3_o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79"/>
          <a:stretch/>
        </p:blipFill>
        <p:spPr>
          <a:xfrm>
            <a:off x="0" y="4071464"/>
            <a:ext cx="9144000" cy="2786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48258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(</a:t>
            </a:r>
            <a:r>
              <a:rPr lang="en-US" dirty="0" err="1" smtClean="0"/>
              <a:t>Onnela</a:t>
            </a:r>
            <a:r>
              <a:rPr lang="en-US" dirty="0" smtClean="0"/>
              <a:t>, 2007)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Cellphone data of 20% of a nation</a:t>
            </a:r>
          </a:p>
          <a:p>
            <a:r>
              <a:rPr lang="en-US" dirty="0" smtClean="0"/>
              <a:t>Who talks to whom (network) and how long (tie strength)</a:t>
            </a:r>
          </a:p>
          <a:p>
            <a:r>
              <a:rPr lang="en-US" dirty="0"/>
              <a:t> a </a:t>
            </a:r>
            <a:r>
              <a:rPr lang="en-US" dirty="0" smtClean="0"/>
              <a:t>single connected </a:t>
            </a:r>
            <a:r>
              <a:rPr lang="en-US" dirty="0"/>
              <a:t>component containing most (in this case 84%) of the individuals in the </a:t>
            </a:r>
            <a:r>
              <a:rPr lang="en-US" dirty="0" smtClean="0"/>
              <a:t>network</a:t>
            </a:r>
            <a:endParaRPr lang="en-US" dirty="0"/>
          </a:p>
          <a:p>
            <a:r>
              <a:rPr lang="en-US" dirty="0" smtClean="0"/>
              <a:t>VERY FEW local bridges. Instead as a proxy, used neighborhood overlap (neighbors of both of 2 nodes / either) </a:t>
            </a:r>
          </a:p>
          <a:p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144B-2939-9A49-B014-915EC3E81866}" type="datetime1">
              <a:rPr lang="en-US" smtClean="0"/>
              <a:pPr/>
              <a:t>3/25/15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46527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Overlap increases with tie strength</a:t>
            </a:r>
          </a:p>
          <a:p>
            <a:r>
              <a:rPr lang="en-US" dirty="0" smtClean="0"/>
              <a:t>Deleting strong ties doesn’t change the network structure much</a:t>
            </a:r>
          </a:p>
          <a:p>
            <a:r>
              <a:rPr lang="en-US" dirty="0" smtClean="0"/>
              <a:t>Deleting weak ties changes structure much more quickly. </a:t>
            </a:r>
          </a:p>
          <a:p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144B-2939-9A49-B014-915EC3E81866}" type="datetime1">
              <a:rPr lang="en-US" smtClean="0"/>
              <a:pPr/>
              <a:t>3/25/15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709933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Designing networks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Whole books on the social science behind </a:t>
            </a:r>
            <a:r>
              <a:rPr lang="en-US" dirty="0"/>
              <a:t>network design 	</a:t>
            </a:r>
          </a:p>
          <a:p>
            <a:pPr marL="228600" lvl="1" indent="0">
              <a:buNone/>
            </a:pPr>
            <a:r>
              <a:rPr lang="en-US" dirty="0"/>
              <a:t>Kraut, R. E. &amp; </a:t>
            </a:r>
            <a:r>
              <a:rPr lang="en-US" dirty="0" err="1"/>
              <a:t>Resnick</a:t>
            </a:r>
            <a:r>
              <a:rPr lang="en-US" dirty="0"/>
              <a:t>, P. (2012).  Building successful online communities: Evidence-based social design. Cambridge, MA: MIT Press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3/25/15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52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70200"/>
            <a:ext cx="1270000" cy="161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77260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Networks show up all the time in data analysis</a:t>
            </a:r>
          </a:p>
          <a:p>
            <a:pPr marL="0" indent="0">
              <a:buNone/>
            </a:pPr>
            <a:r>
              <a:rPr lang="en-US" dirty="0" smtClean="0"/>
              <a:t>Key metrics explore </a:t>
            </a:r>
            <a:r>
              <a:rPr lang="en-US" i="1" dirty="0" smtClean="0"/>
              <a:t>structure, influence, </a:t>
            </a:r>
            <a:r>
              <a:rPr lang="en-US" dirty="0" smtClean="0"/>
              <a:t>and </a:t>
            </a:r>
            <a:r>
              <a:rPr lang="en-US" i="1" dirty="0" smtClean="0"/>
              <a:t>network evolution </a:t>
            </a:r>
            <a:r>
              <a:rPr lang="en-US" dirty="0" smtClean="0"/>
              <a:t>(over time)</a:t>
            </a:r>
            <a:endParaRPr lang="en-US" i="1" dirty="0" smtClean="0"/>
          </a:p>
          <a:p>
            <a:pPr marL="0" indent="0">
              <a:buNone/>
            </a:pPr>
            <a:r>
              <a:rPr lang="en-US" dirty="0" smtClean="0"/>
              <a:t>Introduced a new type of distribution common to networks: power law distribution</a:t>
            </a:r>
          </a:p>
          <a:p>
            <a:pPr marL="228600" lvl="1" indent="0">
              <a:buNone/>
            </a:pPr>
            <a:r>
              <a:rPr lang="en-US" dirty="0" smtClean="0"/>
              <a:t>arises </a:t>
            </a:r>
            <a:r>
              <a:rPr lang="en-US" dirty="0"/>
              <a:t>from the feedback introduced by correlated decisions across </a:t>
            </a:r>
            <a:r>
              <a:rPr lang="en-US"/>
              <a:t>a </a:t>
            </a:r>
            <a:r>
              <a:rPr lang="en-US" smtClean="0"/>
              <a:t>population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3/25/15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57820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t="2681" b="57513"/>
          <a:stretch/>
        </p:blipFill>
        <p:spPr>
          <a:xfrm>
            <a:off x="0" y="4483799"/>
            <a:ext cx="9144000" cy="24605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Visualizing Big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8943" y="1645593"/>
            <a:ext cx="7048804" cy="4379976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solidFill>
                  <a:srgbClr val="B5B5B5"/>
                </a:solidFill>
              </a:rPr>
              <a:t>Make use of every pixel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B5B5B5"/>
                </a:solidFill>
              </a:rPr>
              <a:t>Use color and location to break the data up and allow the viewer to easily filter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B5B5B5"/>
                </a:solidFill>
              </a:rPr>
              <a:t>Give a sense of things and use zooming for detail</a:t>
            </a:r>
          </a:p>
          <a:p>
            <a:pPr marL="0" indent="0">
              <a:buNone/>
            </a:pPr>
            <a:r>
              <a:rPr lang="en-US" dirty="0" smtClean="0"/>
              <a:t>Add a dimension such as time or height for a key variable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3/25/15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087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Visualizing Big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8943" y="1645593"/>
            <a:ext cx="7048804" cy="4379976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solidFill>
                  <a:schemeClr val="accent4"/>
                </a:solidFill>
              </a:rPr>
              <a:t>Make use of every pixel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accent4"/>
                </a:solidFill>
              </a:rPr>
              <a:t>Use color and location to break the data up and allow the viewer to easily filter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accent4"/>
                </a:solidFill>
              </a:rPr>
              <a:t>Give a sense of things and use zooming for detail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accent4"/>
                </a:solidFill>
              </a:rPr>
              <a:t>Add a dimension such as time or height for a key variable</a:t>
            </a:r>
          </a:p>
          <a:p>
            <a:pPr marL="0" indent="0">
              <a:buNone/>
            </a:pPr>
            <a:r>
              <a:rPr lang="en-US" dirty="0" smtClean="0"/>
              <a:t>Allow exploration through distortion, filtering, highlighting, and linking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3/25/15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7</a:t>
            </a:fld>
            <a:endParaRPr lang="en-US" dirty="0"/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817" b="32409"/>
          <a:stretch/>
        </p:blipFill>
        <p:spPr bwMode="auto">
          <a:xfrm>
            <a:off x="6102073" y="2441818"/>
            <a:ext cx="3041927" cy="24872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103563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Visualizing Big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8943" y="1645593"/>
            <a:ext cx="7048804" cy="4379976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solidFill>
                  <a:schemeClr val="accent4"/>
                </a:solidFill>
              </a:rPr>
              <a:t>Make use of every pixel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accent4"/>
                </a:solidFill>
              </a:rPr>
              <a:t>Use color and location to break the data up and allow the viewer to easily filter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accent4"/>
                </a:solidFill>
              </a:rPr>
              <a:t>Give a sense of things and use zooming for detail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accent4"/>
                </a:solidFill>
              </a:rPr>
              <a:t>Add a dimension such as time or height for a key variable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B5B5B5"/>
                </a:solidFill>
              </a:rPr>
              <a:t>Allow exploration through distortion, filtering, highlighting, and linking</a:t>
            </a:r>
          </a:p>
          <a:p>
            <a:pPr marL="0" indent="0">
              <a:buNone/>
            </a:pPr>
            <a:r>
              <a:rPr lang="en-US" dirty="0" smtClean="0"/>
              <a:t>Exploit hierarchy and connectivity 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3/25/15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Product Tree Map of Benin (Exports) </a:t>
            </a:r>
            <a:r>
              <a:rPr lang="en-US" dirty="0" smtClean="0"/>
              <a:t>2009 by </a:t>
            </a:r>
            <a:r>
              <a:rPr lang="en-US" dirty="0" err="1" smtClean="0"/>
              <a:t>Mcstol</a:t>
            </a:r>
            <a:r>
              <a:rPr lang="en-US" dirty="0" smtClean="0"/>
              <a:t> </a:t>
            </a:r>
            <a:r>
              <a:rPr lang="en-US" dirty="0"/>
              <a:t>from Wikipedia  http://</a:t>
            </a:r>
            <a:r>
              <a:rPr lang="en-US" dirty="0" err="1"/>
              <a:t>en.wikipedia.org</a:t>
            </a:r>
            <a:r>
              <a:rPr lang="en-US" dirty="0"/>
              <a:t>/wiki/</a:t>
            </a:r>
            <a:r>
              <a:rPr lang="en-US" dirty="0" err="1"/>
              <a:t>Treemapping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8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942" y="1645593"/>
            <a:ext cx="4951023" cy="417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8373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Goals for Today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Review last lecture</a:t>
            </a:r>
          </a:p>
          <a:p>
            <a:r>
              <a:rPr lang="en-US" b="1" dirty="0" smtClean="0"/>
              <a:t>Quiz 7 answers</a:t>
            </a:r>
          </a:p>
          <a:p>
            <a:r>
              <a:rPr lang="en-US" b="1" dirty="0" smtClean="0"/>
              <a:t>Quiz 8</a:t>
            </a:r>
          </a:p>
          <a:p>
            <a:r>
              <a:rPr lang="en-US" dirty="0" smtClean="0"/>
              <a:t>Discussion of network science</a:t>
            </a:r>
          </a:p>
          <a:p>
            <a:r>
              <a:rPr lang="en-US" dirty="0" smtClean="0"/>
              <a:t>Byte 6 Alternate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3/25/15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61705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arnegie">
      <a:dk1>
        <a:srgbClr val="000000"/>
      </a:dk1>
      <a:lt1>
        <a:sysClr val="window" lastClr="FFFFFF"/>
      </a:lt1>
      <a:dk2>
        <a:srgbClr val="363636"/>
      </a:dk2>
      <a:lt2>
        <a:srgbClr val="F4F4F4"/>
      </a:lt2>
      <a:accent1>
        <a:srgbClr val="850205"/>
      </a:accent1>
      <a:accent2>
        <a:srgbClr val="618091"/>
      </a:accent2>
      <a:accent3>
        <a:srgbClr val="535353"/>
      </a:accent3>
      <a:accent4>
        <a:srgbClr val="B5B5B5"/>
      </a:accent4>
      <a:accent5>
        <a:srgbClr val="CACACA"/>
      </a:accent5>
      <a:accent6>
        <a:srgbClr val="F4F4F4"/>
      </a:accent6>
      <a:hlink>
        <a:srgbClr val="363636"/>
      </a:hlink>
      <a:folHlink>
        <a:srgbClr val="0000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29705</TotalTime>
  <Words>3223</Words>
  <Application>Microsoft Macintosh PowerPoint</Application>
  <PresentationFormat>On-screen Show (4:3)</PresentationFormat>
  <Paragraphs>494</Paragraphs>
  <Slides>53</Slides>
  <Notes>38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4" baseType="lpstr">
      <vt:lpstr>Office Theme</vt:lpstr>
      <vt:lpstr>PowerPoint Presentation</vt:lpstr>
      <vt:lpstr>Goals for Today</vt:lpstr>
      <vt:lpstr>Visualizing Big Data</vt:lpstr>
      <vt:lpstr>Visualizing Big Data</vt:lpstr>
      <vt:lpstr>Visualizing Big Data</vt:lpstr>
      <vt:lpstr>Visualizing Big Data</vt:lpstr>
      <vt:lpstr>Visualizing Big Data</vt:lpstr>
      <vt:lpstr>Visualizing Big Data</vt:lpstr>
      <vt:lpstr>Goals for Today</vt:lpstr>
      <vt:lpstr>Goals for Today</vt:lpstr>
      <vt:lpstr>Very multidisciplinary field</vt:lpstr>
      <vt:lpstr>What is a network?</vt:lpstr>
      <vt:lpstr>What is a network?</vt:lpstr>
      <vt:lpstr>Types of networks</vt:lpstr>
      <vt:lpstr>Types of networks</vt:lpstr>
      <vt:lpstr>Types of networks</vt:lpstr>
      <vt:lpstr>Types of networks</vt:lpstr>
      <vt:lpstr>Types of networks</vt:lpstr>
      <vt:lpstr>Network Structure is … Revealing</vt:lpstr>
      <vt:lpstr>Network Structure is … Reactive</vt:lpstr>
      <vt:lpstr>What do we want to  know about a network?</vt:lpstr>
      <vt:lpstr>Measuring Connectivity</vt:lpstr>
      <vt:lpstr>Measuring Connectivity</vt:lpstr>
      <vt:lpstr>Measuring Connectivity</vt:lpstr>
      <vt:lpstr>Measuring Connectivity</vt:lpstr>
      <vt:lpstr>Measuring Connectivity</vt:lpstr>
      <vt:lpstr>What do we want to  know about a network?</vt:lpstr>
      <vt:lpstr>Why is this important?</vt:lpstr>
      <vt:lpstr>Why is this important?</vt:lpstr>
      <vt:lpstr>What do we want to  know about a network?</vt:lpstr>
      <vt:lpstr>What do we want to  know about a network?</vt:lpstr>
      <vt:lpstr>What do we want to  know about a network?</vt:lpstr>
      <vt:lpstr>Why is this important?</vt:lpstr>
      <vt:lpstr>What do we want to  know about a network?</vt:lpstr>
      <vt:lpstr>What do we want to  know about a network?</vt:lpstr>
      <vt:lpstr>Why is this important?</vt:lpstr>
      <vt:lpstr>Why is this important?</vt:lpstr>
      <vt:lpstr>Why is this important?</vt:lpstr>
      <vt:lpstr>Measuring Popularity</vt:lpstr>
      <vt:lpstr>Measuring Popularity</vt:lpstr>
      <vt:lpstr>Measuring Popularity</vt:lpstr>
      <vt:lpstr>Rich get Richer explanation</vt:lpstr>
      <vt:lpstr>Rich get Richer explanation</vt:lpstr>
      <vt:lpstr>What do we want to  know about a network?</vt:lpstr>
      <vt:lpstr>Why is this important?</vt:lpstr>
      <vt:lpstr>Other important types of network effects</vt:lpstr>
      <vt:lpstr>Other important types of network effects</vt:lpstr>
      <vt:lpstr>Types of connections</vt:lpstr>
      <vt:lpstr>Types of connections</vt:lpstr>
      <vt:lpstr>Example (Onnela, 2007)</vt:lpstr>
      <vt:lpstr>Findings</vt:lpstr>
      <vt:lpstr>Designing networks</vt:lpstr>
      <vt:lpstr>Summary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yohoo</dc:creator>
  <cp:lastModifiedBy>Jen Mankoff</cp:lastModifiedBy>
  <cp:revision>823</cp:revision>
  <dcterms:created xsi:type="dcterms:W3CDTF">2013-10-07T16:54:34Z</dcterms:created>
  <dcterms:modified xsi:type="dcterms:W3CDTF">2015-03-25T19:18:37Z</dcterms:modified>
</cp:coreProperties>
</file>